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</p:sldMasterIdLst>
  <p:notesMasterIdLst>
    <p:notesMasterId r:id="rId48"/>
  </p:notesMasterIdLst>
  <p:sldIdLst>
    <p:sldId id="318" r:id="rId2"/>
    <p:sldId id="296" r:id="rId3"/>
    <p:sldId id="339" r:id="rId4"/>
    <p:sldId id="320" r:id="rId5"/>
    <p:sldId id="332" r:id="rId6"/>
    <p:sldId id="336" r:id="rId7"/>
    <p:sldId id="337" r:id="rId8"/>
    <p:sldId id="334" r:id="rId9"/>
    <p:sldId id="358" r:id="rId10"/>
    <p:sldId id="340" r:id="rId11"/>
    <p:sldId id="357" r:id="rId12"/>
    <p:sldId id="359" r:id="rId13"/>
    <p:sldId id="373" r:id="rId14"/>
    <p:sldId id="374" r:id="rId15"/>
    <p:sldId id="360" r:id="rId16"/>
    <p:sldId id="361" r:id="rId17"/>
    <p:sldId id="362" r:id="rId18"/>
    <p:sldId id="363" r:id="rId19"/>
    <p:sldId id="364" r:id="rId20"/>
    <p:sldId id="365" r:id="rId21"/>
    <p:sldId id="366" r:id="rId22"/>
    <p:sldId id="367" r:id="rId23"/>
    <p:sldId id="368" r:id="rId24"/>
    <p:sldId id="370" r:id="rId25"/>
    <p:sldId id="369" r:id="rId26"/>
    <p:sldId id="371" r:id="rId27"/>
    <p:sldId id="372" r:id="rId28"/>
    <p:sldId id="356" r:id="rId29"/>
    <p:sldId id="375" r:id="rId30"/>
    <p:sldId id="377" r:id="rId31"/>
    <p:sldId id="378" r:id="rId32"/>
    <p:sldId id="379" r:id="rId33"/>
    <p:sldId id="380" r:id="rId34"/>
    <p:sldId id="381" r:id="rId35"/>
    <p:sldId id="382" r:id="rId36"/>
    <p:sldId id="384" r:id="rId37"/>
    <p:sldId id="383" r:id="rId38"/>
    <p:sldId id="390" r:id="rId39"/>
    <p:sldId id="376" r:id="rId40"/>
    <p:sldId id="385" r:id="rId41"/>
    <p:sldId id="386" r:id="rId42"/>
    <p:sldId id="387" r:id="rId43"/>
    <p:sldId id="389" r:id="rId44"/>
    <p:sldId id="388" r:id="rId45"/>
    <p:sldId id="338" r:id="rId46"/>
    <p:sldId id="331" r:id="rId47"/>
  </p:sldIdLst>
  <p:sldSz cx="12192000" cy="6858000"/>
  <p:notesSz cx="6765925" cy="98758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52AC"/>
    <a:srgbClr val="18BDCE"/>
    <a:srgbClr val="7781C7"/>
    <a:srgbClr val="353E7F"/>
    <a:srgbClr val="557CC9"/>
    <a:srgbClr val="5466CA"/>
    <a:srgbClr val="6268BA"/>
    <a:srgbClr val="7177C1"/>
    <a:srgbClr val="4450A6"/>
    <a:srgbClr val="23D3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23" autoAdjust="0"/>
    <p:restoredTop sz="96362" autoAdjust="0"/>
  </p:normalViewPr>
  <p:slideViewPr>
    <p:cSldViewPr snapToGrid="0">
      <p:cViewPr varScale="1">
        <p:scale>
          <a:sx n="111" d="100"/>
          <a:sy n="111" d="100"/>
        </p:scale>
        <p:origin x="528" y="-1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1901" cy="49550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32458" y="0"/>
            <a:ext cx="2931901" cy="49550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2F1AA872-E3EE-4463-9307-CC0F8576D7DE}" type="datetimeFigureOut">
              <a:rPr lang="ko-KR" altLang="en-US" smtClean="0"/>
              <a:pPr/>
              <a:t>2022-12-12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35075"/>
            <a:ext cx="5921375" cy="3332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6593" y="4752747"/>
            <a:ext cx="5412740" cy="388861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80333"/>
            <a:ext cx="2931901" cy="4955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32458" y="9380333"/>
            <a:ext cx="2931901" cy="4955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A6898FF1-4838-4F79-AF8A-4CABFB6433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389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35075"/>
            <a:ext cx="5921375" cy="33321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98FF1-4838-4F79-AF8A-4CABFB6433C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870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pPr/>
              <a:t>2022-12-12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584E8AA6-D1AB-4A40-9EC3-089969E20B9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57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080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9134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15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206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302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697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7694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39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5145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66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pPr/>
              <a:t>2022-12-12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482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pPr/>
              <a:t>2022-12-12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3665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301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251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681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11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390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97EE9CE7-A9FC-4DAA-9E79-197838C5B6BB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173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E9CE7-A9FC-4DAA-9E79-197838C5B6BB}" type="datetimeFigureOut">
              <a:rPr lang="ko-KR" altLang="en-US" smtClean="0"/>
              <a:pPr/>
              <a:t>2022-12-12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584E8AA6-D1AB-4A40-9EC3-089969E20B9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601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25" r:id="rId19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423901" y="1994974"/>
            <a:ext cx="3338222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sz="6000" b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A0C2"/>
                </a:solidFill>
                <a:effectLst>
                  <a:outerShdw blurRad="38100" dist="25400" dir="2700000" algn="tl">
                    <a:srgbClr val="000000">
                      <a:alpha val="36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Movieyo</a:t>
            </a:r>
            <a:endParaRPr lang="ko-KR" altLang="en-US" sz="6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EA0C2"/>
              </a:solidFill>
              <a:effectLst>
                <a:outerShdw blurRad="38100" dist="25400" dir="2700000" algn="tl">
                  <a:srgbClr val="000000">
                    <a:alpha val="36000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  <p:pic>
        <p:nvPicPr>
          <p:cNvPr id="6" name="rect89539980067590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915507" y="3969685"/>
            <a:ext cx="7920000" cy="12855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2640E7-F58A-2EB6-77D3-6605E3E38DCE}"/>
              </a:ext>
            </a:extLst>
          </p:cNvPr>
          <p:cNvSpPr txBox="1"/>
          <p:nvPr/>
        </p:nvSpPr>
        <p:spPr>
          <a:xfrm>
            <a:off x="441784" y="4000770"/>
            <a:ext cx="10867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00206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팀장</a:t>
            </a:r>
            <a:r>
              <a:rPr lang="en-US" altLang="ko-KR" sz="3600" b="1" dirty="0" smtClean="0">
                <a:solidFill>
                  <a:srgbClr val="00206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 </a:t>
            </a:r>
            <a:r>
              <a:rPr lang="ko-KR" altLang="en-US" sz="3600" b="1" dirty="0" smtClean="0">
                <a:solidFill>
                  <a:srgbClr val="00206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조현석</a:t>
            </a:r>
            <a:r>
              <a:rPr lang="en-US" altLang="ko-KR" sz="3600" b="1" dirty="0" smtClean="0">
                <a:solidFill>
                  <a:srgbClr val="00206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3600" b="1" dirty="0" smtClean="0">
                <a:solidFill>
                  <a:srgbClr val="00206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팀원 </a:t>
            </a:r>
            <a:r>
              <a:rPr lang="en-US" altLang="ko-KR" sz="3600" b="1" dirty="0" smtClean="0">
                <a:solidFill>
                  <a:srgbClr val="00206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</a:t>
            </a:r>
            <a:r>
              <a:rPr lang="ko-KR" altLang="en-US" sz="3600" b="1" dirty="0" err="1" smtClean="0">
                <a:solidFill>
                  <a:srgbClr val="00206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오건황</a:t>
            </a:r>
            <a:endParaRPr lang="en-US" altLang="ko-KR" sz="3600" b="1" dirty="0" smtClean="0">
              <a:solidFill>
                <a:srgbClr val="002060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ctr"/>
            <a:r>
              <a:rPr lang="ko-KR" altLang="en-US" sz="3600" b="1" dirty="0" smtClean="0">
                <a:solidFill>
                  <a:srgbClr val="00206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팀원</a:t>
            </a:r>
            <a:r>
              <a:rPr lang="en-US" altLang="ko-KR" sz="3600" b="1" dirty="0" smtClean="0">
                <a:solidFill>
                  <a:srgbClr val="00206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 </a:t>
            </a:r>
            <a:r>
              <a:rPr lang="ko-KR" altLang="en-US" sz="3600" b="1" dirty="0" err="1" smtClean="0">
                <a:solidFill>
                  <a:srgbClr val="00206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이영빈</a:t>
            </a:r>
            <a:r>
              <a:rPr lang="ko-KR" altLang="en-US" sz="3600" b="1" dirty="0" smtClean="0">
                <a:solidFill>
                  <a:srgbClr val="00206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팀원 </a:t>
            </a:r>
            <a:r>
              <a:rPr lang="en-US" altLang="ko-KR" sz="3600" b="1" dirty="0" smtClean="0">
                <a:solidFill>
                  <a:srgbClr val="00206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</a:t>
            </a:r>
            <a:r>
              <a:rPr lang="ko-KR" altLang="en-US" sz="3600" b="1" dirty="0" smtClean="0">
                <a:solidFill>
                  <a:srgbClr val="00206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고민재</a:t>
            </a:r>
            <a:endParaRPr lang="en-US" altLang="ko-KR" sz="3600" b="1" dirty="0">
              <a:solidFill>
                <a:srgbClr val="002060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052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5068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317009"/>
            <a:ext cx="3420000" cy="450000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082992" y="317009"/>
            <a:ext cx="3420000" cy="4500000"/>
          </a:xfrm>
          <a:prstGeom prst="rect">
            <a:avLst/>
          </a:prstGeom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616912" y="317009"/>
            <a:ext cx="342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2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63666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찾기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337065"/>
            <a:ext cx="342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119249" y="296966"/>
            <a:ext cx="3420000" cy="4500000"/>
          </a:xfrm>
          <a:prstGeom prst="rect">
            <a:avLst/>
          </a:prstGeom>
        </p:spPr>
      </p:pic>
      <p:pic>
        <p:nvPicPr>
          <p:cNvPr id="9" name="그림 8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679698" y="296966"/>
            <a:ext cx="3780000" cy="2160000"/>
          </a:xfrm>
          <a:prstGeom prst="rect">
            <a:avLst/>
          </a:prstGeom>
        </p:spPr>
      </p:pic>
      <p:pic>
        <p:nvPicPr>
          <p:cNvPr id="10" name="그림 9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679698" y="2636966"/>
            <a:ext cx="3780000" cy="2160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233578" y="3873260"/>
            <a:ext cx="992038" cy="43132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11" name="직사각형 10"/>
          <p:cNvSpPr/>
          <p:nvPr/>
        </p:nvSpPr>
        <p:spPr>
          <a:xfrm>
            <a:off x="4837211" y="3991154"/>
            <a:ext cx="992038" cy="43132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13" name="직사각형 12"/>
          <p:cNvSpPr/>
          <p:nvPr/>
        </p:nvSpPr>
        <p:spPr>
          <a:xfrm>
            <a:off x="9082304" y="1938428"/>
            <a:ext cx="2386019" cy="451089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14" name="직사각형 13"/>
          <p:cNvSpPr/>
          <p:nvPr/>
        </p:nvSpPr>
        <p:spPr>
          <a:xfrm>
            <a:off x="7679698" y="2636965"/>
            <a:ext cx="3788625" cy="2160001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</p:spTree>
    <p:extLst>
      <p:ext uri="{BB962C8B-B14F-4D97-AF65-F5344CB8AC3E}">
        <p14:creationId xmlns:p14="http://schemas.microsoft.com/office/powerpoint/2010/main" val="70386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6398507" y="1443822"/>
            <a:ext cx="5400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     ,	: </a:t>
            </a:r>
            <a:r>
              <a:rPr lang="ko-KR" altLang="en-US" dirty="0" err="1" smtClean="0">
                <a:solidFill>
                  <a:schemeClr val="bg1"/>
                </a:solidFill>
              </a:rPr>
              <a:t>메인페이지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	: </a:t>
            </a:r>
            <a:r>
              <a:rPr lang="ko-KR" altLang="en-US" dirty="0" err="1" smtClean="0">
                <a:solidFill>
                  <a:schemeClr val="bg1"/>
                </a:solidFill>
              </a:rPr>
              <a:t>작품전체</a:t>
            </a:r>
            <a:r>
              <a:rPr lang="ko-KR" altLang="en-US" dirty="0" smtClean="0">
                <a:solidFill>
                  <a:schemeClr val="bg1"/>
                </a:solidFill>
              </a:rPr>
              <a:t> 목록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	: </a:t>
            </a:r>
            <a:r>
              <a:rPr lang="ko-KR" altLang="en-US" dirty="0" smtClean="0">
                <a:solidFill>
                  <a:schemeClr val="bg1"/>
                </a:solidFill>
              </a:rPr>
              <a:t>공지 및 문의 게시판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	: </a:t>
            </a:r>
            <a:r>
              <a:rPr lang="ko-KR" altLang="en-US" dirty="0" smtClean="0">
                <a:solidFill>
                  <a:schemeClr val="bg1"/>
                </a:solidFill>
              </a:rPr>
              <a:t>영화제목 검색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	: </a:t>
            </a:r>
            <a:r>
              <a:rPr lang="ko-KR" altLang="en-US" dirty="0" smtClean="0">
                <a:solidFill>
                  <a:schemeClr val="bg1"/>
                </a:solidFill>
              </a:rPr>
              <a:t>로그인한 회원의 </a:t>
            </a:r>
            <a:r>
              <a:rPr lang="ko-KR" altLang="en-US" dirty="0" err="1" smtClean="0">
                <a:solidFill>
                  <a:schemeClr val="bg1"/>
                </a:solidFill>
              </a:rPr>
              <a:t>정보페이지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en-US" altLang="ko-KR" dirty="0" err="1" smtClean="0">
                <a:solidFill>
                  <a:schemeClr val="bg1"/>
                </a:solidFill>
              </a:rPr>
              <a:t>Mpay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	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장바구니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구매내역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err="1" smtClean="0">
                <a:solidFill>
                  <a:schemeClr val="bg1"/>
                </a:solidFill>
              </a:rPr>
              <a:t>환불내역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확인 가능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	: </a:t>
            </a:r>
            <a:r>
              <a:rPr lang="ko-KR" altLang="en-US" dirty="0" smtClean="0">
                <a:solidFill>
                  <a:schemeClr val="bg1"/>
                </a:solidFill>
              </a:rPr>
              <a:t>로그아웃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	: </a:t>
            </a:r>
            <a:r>
              <a:rPr lang="ko-KR" altLang="en-US" dirty="0" err="1">
                <a:solidFill>
                  <a:schemeClr val="bg1"/>
                </a:solidFill>
              </a:rPr>
              <a:t>해당영화의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상세페이지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	</a:t>
            </a:r>
            <a:r>
              <a:rPr lang="en-US" altLang="ko-KR" dirty="0" smtClean="0">
                <a:solidFill>
                  <a:schemeClr val="bg1"/>
                </a:solidFill>
              </a:rPr>
              <a:t>: </a:t>
            </a:r>
            <a:r>
              <a:rPr lang="ko-KR" altLang="en-US" dirty="0" err="1" smtClean="0">
                <a:solidFill>
                  <a:schemeClr val="bg1"/>
                </a:solidFill>
              </a:rPr>
              <a:t>클릭시</a:t>
            </a:r>
            <a:r>
              <a:rPr lang="ko-KR" altLang="en-US" dirty="0" smtClean="0">
                <a:solidFill>
                  <a:schemeClr val="bg1"/>
                </a:solidFill>
              </a:rPr>
              <a:t> 다음 </a:t>
            </a:r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r>
              <a:rPr lang="ko-KR" altLang="en-US" dirty="0" smtClean="0">
                <a:solidFill>
                  <a:schemeClr val="bg1"/>
                </a:solidFill>
              </a:rPr>
              <a:t>개의 영화 화면에 노출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66581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영화목록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296966"/>
            <a:ext cx="5760000" cy="4500000"/>
          </a:xfrm>
          <a:prstGeom prst="rect">
            <a:avLst/>
          </a:prstGeom>
        </p:spPr>
      </p:pic>
      <p:pic>
        <p:nvPicPr>
          <p:cNvPr id="13" name="그림 1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405336" y="296966"/>
            <a:ext cx="5400000" cy="1080000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5995239" y="1277510"/>
            <a:ext cx="366829" cy="310464"/>
          </a:xfrm>
          <a:prstGeom prst="ellipse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995377" y="3517502"/>
            <a:ext cx="366829" cy="310464"/>
          </a:xfrm>
          <a:prstGeom prst="ellipse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428340" y="405645"/>
            <a:ext cx="688452" cy="86264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21" name="직사각형 20"/>
          <p:cNvSpPr/>
          <p:nvPr/>
        </p:nvSpPr>
        <p:spPr>
          <a:xfrm>
            <a:off x="7139796" y="414868"/>
            <a:ext cx="296174" cy="85341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22" name="직사각형 21"/>
          <p:cNvSpPr/>
          <p:nvPr/>
        </p:nvSpPr>
        <p:spPr>
          <a:xfrm>
            <a:off x="7458974" y="405645"/>
            <a:ext cx="416943" cy="86264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23" name="직사각형 22"/>
          <p:cNvSpPr/>
          <p:nvPr/>
        </p:nvSpPr>
        <p:spPr>
          <a:xfrm>
            <a:off x="8218098" y="414868"/>
            <a:ext cx="442823" cy="86264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24" name="직사각형 23"/>
          <p:cNvSpPr/>
          <p:nvPr/>
        </p:nvSpPr>
        <p:spPr>
          <a:xfrm>
            <a:off x="8722830" y="414868"/>
            <a:ext cx="1370076" cy="86264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25" name="직사각형 24"/>
          <p:cNvSpPr/>
          <p:nvPr/>
        </p:nvSpPr>
        <p:spPr>
          <a:xfrm>
            <a:off x="10912415" y="414868"/>
            <a:ext cx="382320" cy="86264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26" name="직사각형 25"/>
          <p:cNvSpPr/>
          <p:nvPr/>
        </p:nvSpPr>
        <p:spPr>
          <a:xfrm>
            <a:off x="11338003" y="415071"/>
            <a:ext cx="394251" cy="86264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31" name="직사각형 30"/>
          <p:cNvSpPr/>
          <p:nvPr/>
        </p:nvSpPr>
        <p:spPr>
          <a:xfrm>
            <a:off x="567425" y="570099"/>
            <a:ext cx="1166483" cy="189705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32" name="직사각형 31"/>
          <p:cNvSpPr/>
          <p:nvPr/>
        </p:nvSpPr>
        <p:spPr>
          <a:xfrm>
            <a:off x="549898" y="2849310"/>
            <a:ext cx="1166483" cy="189705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35" name="타원 34"/>
          <p:cNvSpPr/>
          <p:nvPr/>
        </p:nvSpPr>
        <p:spPr>
          <a:xfrm>
            <a:off x="6415247" y="405644"/>
            <a:ext cx="172528" cy="1639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ka-GE" dirty="0"/>
          </a:p>
        </p:txBody>
      </p:sp>
      <p:sp>
        <p:nvSpPr>
          <p:cNvPr id="36" name="타원 35"/>
          <p:cNvSpPr/>
          <p:nvPr/>
        </p:nvSpPr>
        <p:spPr>
          <a:xfrm>
            <a:off x="6944264" y="1527250"/>
            <a:ext cx="172528" cy="1639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ka-GE" dirty="0"/>
          </a:p>
        </p:txBody>
      </p:sp>
      <p:sp>
        <p:nvSpPr>
          <p:cNvPr id="37" name="타원 36"/>
          <p:cNvSpPr/>
          <p:nvPr/>
        </p:nvSpPr>
        <p:spPr>
          <a:xfrm>
            <a:off x="7450269" y="414868"/>
            <a:ext cx="172528" cy="1639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ka-GE" dirty="0"/>
          </a:p>
        </p:txBody>
      </p:sp>
      <p:sp>
        <p:nvSpPr>
          <p:cNvPr id="38" name="타원 37"/>
          <p:cNvSpPr/>
          <p:nvPr/>
        </p:nvSpPr>
        <p:spPr>
          <a:xfrm>
            <a:off x="8732175" y="405642"/>
            <a:ext cx="172528" cy="1639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ka-GE" dirty="0"/>
          </a:p>
        </p:txBody>
      </p:sp>
      <p:sp>
        <p:nvSpPr>
          <p:cNvPr id="39" name="타원 38"/>
          <p:cNvSpPr/>
          <p:nvPr/>
        </p:nvSpPr>
        <p:spPr>
          <a:xfrm>
            <a:off x="8197245" y="405643"/>
            <a:ext cx="172528" cy="1639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ka-GE" dirty="0"/>
          </a:p>
        </p:txBody>
      </p:sp>
      <p:sp>
        <p:nvSpPr>
          <p:cNvPr id="40" name="타원 39"/>
          <p:cNvSpPr/>
          <p:nvPr/>
        </p:nvSpPr>
        <p:spPr>
          <a:xfrm>
            <a:off x="10901496" y="417224"/>
            <a:ext cx="172528" cy="1639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ka-GE" dirty="0"/>
          </a:p>
        </p:txBody>
      </p:sp>
      <p:sp>
        <p:nvSpPr>
          <p:cNvPr id="41" name="타원 40"/>
          <p:cNvSpPr/>
          <p:nvPr/>
        </p:nvSpPr>
        <p:spPr>
          <a:xfrm>
            <a:off x="11336411" y="414868"/>
            <a:ext cx="172528" cy="1639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  <a:endParaRPr lang="ka-GE" dirty="0"/>
          </a:p>
        </p:txBody>
      </p:sp>
      <p:sp>
        <p:nvSpPr>
          <p:cNvPr id="42" name="타원 41"/>
          <p:cNvSpPr/>
          <p:nvPr/>
        </p:nvSpPr>
        <p:spPr>
          <a:xfrm>
            <a:off x="558799" y="578769"/>
            <a:ext cx="172528" cy="1639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  <a:endParaRPr lang="ka-GE" dirty="0"/>
          </a:p>
        </p:txBody>
      </p:sp>
      <p:sp>
        <p:nvSpPr>
          <p:cNvPr id="43" name="타원 42"/>
          <p:cNvSpPr/>
          <p:nvPr/>
        </p:nvSpPr>
        <p:spPr>
          <a:xfrm>
            <a:off x="545028" y="2849310"/>
            <a:ext cx="172528" cy="1639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  <a:endParaRPr lang="ka-GE" dirty="0"/>
          </a:p>
        </p:txBody>
      </p:sp>
      <p:sp>
        <p:nvSpPr>
          <p:cNvPr id="44" name="타원 43"/>
          <p:cNvSpPr/>
          <p:nvPr/>
        </p:nvSpPr>
        <p:spPr>
          <a:xfrm>
            <a:off x="5995239" y="1279921"/>
            <a:ext cx="172528" cy="16390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</a:t>
            </a:r>
            <a:endParaRPr lang="ka-GE" dirty="0"/>
          </a:p>
        </p:txBody>
      </p:sp>
      <p:sp>
        <p:nvSpPr>
          <p:cNvPr id="47" name="타원 46"/>
          <p:cNvSpPr/>
          <p:nvPr/>
        </p:nvSpPr>
        <p:spPr>
          <a:xfrm>
            <a:off x="5959076" y="3508833"/>
            <a:ext cx="172528" cy="16390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</a:t>
            </a:r>
            <a:endParaRPr lang="ka-GE" dirty="0"/>
          </a:p>
        </p:txBody>
      </p:sp>
      <p:sp>
        <p:nvSpPr>
          <p:cNvPr id="48" name="타원 47"/>
          <p:cNvSpPr/>
          <p:nvPr/>
        </p:nvSpPr>
        <p:spPr>
          <a:xfrm>
            <a:off x="6541342" y="1533925"/>
            <a:ext cx="172528" cy="1639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ka-GE" dirty="0"/>
          </a:p>
        </p:txBody>
      </p:sp>
      <p:sp>
        <p:nvSpPr>
          <p:cNvPr id="49" name="타원 48"/>
          <p:cNvSpPr/>
          <p:nvPr/>
        </p:nvSpPr>
        <p:spPr>
          <a:xfrm>
            <a:off x="7111214" y="421516"/>
            <a:ext cx="172528" cy="1639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ka-GE" dirty="0"/>
          </a:p>
        </p:txBody>
      </p:sp>
      <p:sp>
        <p:nvSpPr>
          <p:cNvPr id="50" name="타원 49"/>
          <p:cNvSpPr/>
          <p:nvPr/>
        </p:nvSpPr>
        <p:spPr>
          <a:xfrm>
            <a:off x="6713870" y="1816986"/>
            <a:ext cx="172528" cy="1639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ka-GE" dirty="0"/>
          </a:p>
        </p:txBody>
      </p:sp>
      <p:sp>
        <p:nvSpPr>
          <p:cNvPr id="51" name="타원 50"/>
          <p:cNvSpPr/>
          <p:nvPr/>
        </p:nvSpPr>
        <p:spPr>
          <a:xfrm>
            <a:off x="6713870" y="2127687"/>
            <a:ext cx="172528" cy="1639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ka-GE" dirty="0"/>
          </a:p>
        </p:txBody>
      </p:sp>
      <p:sp>
        <p:nvSpPr>
          <p:cNvPr id="52" name="타원 51"/>
          <p:cNvSpPr/>
          <p:nvPr/>
        </p:nvSpPr>
        <p:spPr>
          <a:xfrm>
            <a:off x="6713870" y="2383065"/>
            <a:ext cx="172528" cy="1639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ka-GE" dirty="0"/>
          </a:p>
        </p:txBody>
      </p:sp>
      <p:sp>
        <p:nvSpPr>
          <p:cNvPr id="53" name="타원 52"/>
          <p:cNvSpPr/>
          <p:nvPr/>
        </p:nvSpPr>
        <p:spPr>
          <a:xfrm>
            <a:off x="6713870" y="2639499"/>
            <a:ext cx="172528" cy="1639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ka-GE" dirty="0"/>
          </a:p>
        </p:txBody>
      </p:sp>
      <p:sp>
        <p:nvSpPr>
          <p:cNvPr id="54" name="타원 53"/>
          <p:cNvSpPr/>
          <p:nvPr/>
        </p:nvSpPr>
        <p:spPr>
          <a:xfrm>
            <a:off x="6713870" y="3199628"/>
            <a:ext cx="172528" cy="1639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  <a:endParaRPr lang="ka-GE" dirty="0"/>
          </a:p>
        </p:txBody>
      </p:sp>
      <p:sp>
        <p:nvSpPr>
          <p:cNvPr id="55" name="타원 54"/>
          <p:cNvSpPr/>
          <p:nvPr/>
        </p:nvSpPr>
        <p:spPr>
          <a:xfrm>
            <a:off x="6713870" y="3763702"/>
            <a:ext cx="172528" cy="1639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  <a:endParaRPr lang="ka-GE" dirty="0"/>
          </a:p>
        </p:txBody>
      </p:sp>
      <p:sp>
        <p:nvSpPr>
          <p:cNvPr id="56" name="타원 55"/>
          <p:cNvSpPr/>
          <p:nvPr/>
        </p:nvSpPr>
        <p:spPr>
          <a:xfrm>
            <a:off x="6713870" y="4297594"/>
            <a:ext cx="172528" cy="16390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</a:t>
            </a:r>
            <a:endParaRPr lang="ka-GE" dirty="0"/>
          </a:p>
        </p:txBody>
      </p:sp>
    </p:spTree>
    <p:extLst>
      <p:ext uri="{BB962C8B-B14F-4D97-AF65-F5344CB8AC3E}">
        <p14:creationId xmlns:p14="http://schemas.microsoft.com/office/powerpoint/2010/main" val="119966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74401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영화목록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작품전체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377166" y="296966"/>
            <a:ext cx="5400000" cy="108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296966"/>
            <a:ext cx="5760000" cy="4500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349706" y="296966"/>
            <a:ext cx="526211" cy="100562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cxnSp>
        <p:nvCxnSpPr>
          <p:cNvPr id="6" name="꺾인 연결선 5"/>
          <p:cNvCxnSpPr>
            <a:stCxn id="7" idx="2"/>
            <a:endCxn id="3" idx="3"/>
          </p:cNvCxnSpPr>
          <p:nvPr/>
        </p:nvCxnSpPr>
        <p:spPr>
          <a:xfrm rot="5400000">
            <a:off x="6343618" y="1277771"/>
            <a:ext cx="1244377" cy="1294012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2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66581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영화목록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409888" y="367557"/>
            <a:ext cx="5400000" cy="108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367557"/>
            <a:ext cx="5760000" cy="4500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726128" y="517585"/>
            <a:ext cx="1159743" cy="75912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cxnSp>
        <p:nvCxnSpPr>
          <p:cNvPr id="8" name="꺾인 연결선 7"/>
          <p:cNvCxnSpPr>
            <a:stCxn id="7" idx="2"/>
            <a:endCxn id="3" idx="3"/>
          </p:cNvCxnSpPr>
          <p:nvPr/>
        </p:nvCxnSpPr>
        <p:spPr>
          <a:xfrm rot="5400000">
            <a:off x="7141976" y="453533"/>
            <a:ext cx="1340848" cy="2987200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03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67830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영화 상세 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유저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373538"/>
            <a:ext cx="342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104005" y="373538"/>
            <a:ext cx="3420000" cy="4500000"/>
          </a:xfrm>
          <a:prstGeom prst="rect">
            <a:avLst/>
          </a:prstGeom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649210" y="373538"/>
            <a:ext cx="3420000" cy="4500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037138" y="4485501"/>
            <a:ext cx="255109" cy="40529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9" name="직사각형 8"/>
          <p:cNvSpPr/>
          <p:nvPr/>
        </p:nvSpPr>
        <p:spPr>
          <a:xfrm>
            <a:off x="3321394" y="4485500"/>
            <a:ext cx="577745" cy="39666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cxnSp>
        <p:nvCxnSpPr>
          <p:cNvPr id="7" name="꺾인 연결선 6"/>
          <p:cNvCxnSpPr>
            <a:stCxn id="3" idx="1"/>
            <a:endCxn id="8" idx="0"/>
          </p:cNvCxnSpPr>
          <p:nvPr/>
        </p:nvCxnSpPr>
        <p:spPr>
          <a:xfrm rot="10800000" flipV="1">
            <a:off x="3164693" y="2623537"/>
            <a:ext cx="939312" cy="1861963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>
            <a:stCxn id="9" idx="2"/>
            <a:endCxn id="5" idx="2"/>
          </p:cNvCxnSpPr>
          <p:nvPr/>
        </p:nvCxnSpPr>
        <p:spPr>
          <a:xfrm rot="5400000" flipH="1" flipV="1">
            <a:off x="6480425" y="2003379"/>
            <a:ext cx="8626" cy="5748943"/>
          </a:xfrm>
          <a:prstGeom prst="bentConnector3">
            <a:avLst>
              <a:gd name="adj1" fmla="val -2650128"/>
            </a:avLst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45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45527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445280"/>
            <a:ext cx="342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086410" y="445280"/>
            <a:ext cx="3420000" cy="4500000"/>
          </a:xfrm>
          <a:prstGeom prst="rect">
            <a:avLst/>
          </a:prstGeom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614020" y="445280"/>
            <a:ext cx="3420000" cy="450000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636463" y="3463798"/>
            <a:ext cx="373492" cy="21105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15" name="직사각형 14"/>
          <p:cNvSpPr/>
          <p:nvPr/>
        </p:nvSpPr>
        <p:spPr>
          <a:xfrm>
            <a:off x="4372076" y="4480384"/>
            <a:ext cx="3003510" cy="38491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17" name="직사각형 16"/>
          <p:cNvSpPr/>
          <p:nvPr/>
        </p:nvSpPr>
        <p:spPr>
          <a:xfrm>
            <a:off x="2090789" y="3469554"/>
            <a:ext cx="373492" cy="21105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</p:spTree>
    <p:extLst>
      <p:ext uri="{BB962C8B-B14F-4D97-AF65-F5344CB8AC3E}">
        <p14:creationId xmlns:p14="http://schemas.microsoft.com/office/powerpoint/2010/main" val="351290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45527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375976"/>
            <a:ext cx="342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086410" y="375976"/>
            <a:ext cx="3420000" cy="4500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110797" y="2895119"/>
            <a:ext cx="1122949" cy="42168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5" name="TextBox 4"/>
          <p:cNvSpPr txBox="1"/>
          <p:nvPr/>
        </p:nvSpPr>
        <p:spPr>
          <a:xfrm>
            <a:off x="7996687" y="448574"/>
            <a:ext cx="35799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보유</a:t>
            </a:r>
            <a:r>
              <a:rPr lang="en-US" altLang="ko-KR" dirty="0" err="1" smtClean="0">
                <a:solidFill>
                  <a:schemeClr val="bg1"/>
                </a:solidFill>
              </a:rPr>
              <a:t>Mpoint</a:t>
            </a:r>
            <a:r>
              <a:rPr lang="ko-KR" altLang="en-US" dirty="0" smtClean="0">
                <a:solidFill>
                  <a:schemeClr val="bg1"/>
                </a:solidFill>
              </a:rPr>
              <a:t>가 영화의 가격보다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적을 경우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 구매 불가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충전페이지로 이동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많거나 같은 경우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 구매 수행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62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68583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 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구매내역 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유저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445280"/>
            <a:ext cx="360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259402" y="445280"/>
            <a:ext cx="3600000" cy="4500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653719" y="661481"/>
            <a:ext cx="953311" cy="214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8" name="TextBox 7"/>
          <p:cNvSpPr txBox="1"/>
          <p:nvPr/>
        </p:nvSpPr>
        <p:spPr>
          <a:xfrm>
            <a:off x="7996687" y="448574"/>
            <a:ext cx="3579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구매한 영화들을 구매내역에서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확인하고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err="1" smtClean="0">
                <a:solidFill>
                  <a:schemeClr val="bg1"/>
                </a:solidFill>
              </a:rPr>
              <a:t>환불신청을</a:t>
            </a:r>
            <a:r>
              <a:rPr lang="ko-KR" altLang="en-US" dirty="0" smtClean="0">
                <a:solidFill>
                  <a:schemeClr val="bg1"/>
                </a:solidFill>
              </a:rPr>
              <a:t> 할 수 있음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30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68583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 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환불내역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유저</a:t>
            </a:r>
            <a:r>
              <a:rPr lang="en-US" altLang="ko-KR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371043"/>
            <a:ext cx="7377502" cy="450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96687" y="448574"/>
            <a:ext cx="35799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구매내역에서 </a:t>
            </a:r>
            <a:r>
              <a:rPr lang="ko-KR" altLang="en-US" dirty="0" err="1" smtClean="0">
                <a:solidFill>
                  <a:schemeClr val="bg1"/>
                </a:solidFill>
              </a:rPr>
              <a:t>환불신청을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하게되면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환불내역에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환불신청한</a:t>
            </a:r>
            <a:r>
              <a:rPr lang="ko-KR" altLang="en-US" dirty="0" smtClean="0">
                <a:solidFill>
                  <a:schemeClr val="bg1"/>
                </a:solidFill>
              </a:rPr>
              <a:t> 영화의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목록이 보여짐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03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900379" y="2951101"/>
            <a:ext cx="1028680" cy="1275300"/>
            <a:chOff x="1905414" y="2690380"/>
            <a:chExt cx="1248544" cy="1416032"/>
          </a:xfrm>
        </p:grpSpPr>
        <p:sp>
          <p:nvSpPr>
            <p:cNvPr id="18" name="타원 17"/>
            <p:cNvSpPr/>
            <p:nvPr/>
          </p:nvSpPr>
          <p:spPr>
            <a:xfrm>
              <a:off x="2305909" y="2690380"/>
              <a:ext cx="612410" cy="612410"/>
            </a:xfrm>
            <a:prstGeom prst="ellipse">
              <a:avLst/>
            </a:prstGeom>
            <a:solidFill>
              <a:srgbClr val="2F3773"/>
            </a:solidFill>
            <a:ln w="63500">
              <a:solidFill>
                <a:srgbClr val="7781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1</a:t>
              </a:r>
              <a:endParaRPr lang="ko-KR" altLang="en-US" sz="3200" dirty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905414" y="3525453"/>
              <a:ext cx="1248544" cy="5809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Part 1</a:t>
              </a:r>
              <a:endParaRPr lang="ko-KR" altLang="en-US" sz="28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5636566" y="514218"/>
            <a:ext cx="8258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2800" b="1" spc="-30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목차</a:t>
            </a:r>
            <a:endParaRPr lang="ko-KR" altLang="en-US" sz="2800" b="1" spc="-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9" name="그룹 68"/>
          <p:cNvGrpSpPr/>
          <p:nvPr/>
        </p:nvGrpSpPr>
        <p:grpSpPr>
          <a:xfrm>
            <a:off x="3270027" y="2950102"/>
            <a:ext cx="1028680" cy="1276300"/>
            <a:chOff x="1905414" y="2689270"/>
            <a:chExt cx="1248544" cy="1417142"/>
          </a:xfrm>
        </p:grpSpPr>
        <p:sp>
          <p:nvSpPr>
            <p:cNvPr id="70" name="타원 69"/>
            <p:cNvSpPr/>
            <p:nvPr/>
          </p:nvSpPr>
          <p:spPr>
            <a:xfrm>
              <a:off x="2223479" y="2689270"/>
              <a:ext cx="612410" cy="612410"/>
            </a:xfrm>
            <a:prstGeom prst="ellipse">
              <a:avLst/>
            </a:prstGeom>
            <a:solidFill>
              <a:srgbClr val="2F3773"/>
            </a:solidFill>
            <a:ln w="63500">
              <a:solidFill>
                <a:srgbClr val="7781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3200" smtClean="0">
                  <a:solidFill>
                    <a:schemeClr val="bg1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2</a:t>
              </a:r>
              <a:endParaRPr lang="ko-KR" altLang="en-US" sz="3200" dirty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905414" y="3525453"/>
              <a:ext cx="1248544" cy="5809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Part </a:t>
              </a:r>
              <a:r>
                <a:rPr lang="en-US" altLang="ko-KR" sz="2800" b="1" spc="-30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28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5636566" y="2950103"/>
            <a:ext cx="1028680" cy="1276299"/>
            <a:chOff x="1905414" y="2689271"/>
            <a:chExt cx="1248544" cy="1417141"/>
          </a:xfrm>
        </p:grpSpPr>
        <p:sp>
          <p:nvSpPr>
            <p:cNvPr id="88" name="타원 87"/>
            <p:cNvSpPr/>
            <p:nvPr/>
          </p:nvSpPr>
          <p:spPr>
            <a:xfrm>
              <a:off x="2223480" y="2689271"/>
              <a:ext cx="612410" cy="612410"/>
            </a:xfrm>
            <a:prstGeom prst="ellipse">
              <a:avLst/>
            </a:prstGeom>
            <a:solidFill>
              <a:srgbClr val="2F3773"/>
            </a:solidFill>
            <a:ln w="63500">
              <a:solidFill>
                <a:srgbClr val="7781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3</a:t>
              </a:r>
              <a:endParaRPr lang="ko-KR" altLang="en-US" sz="3200" dirty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1905414" y="3525453"/>
              <a:ext cx="1248544" cy="5809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Part </a:t>
              </a:r>
              <a:r>
                <a:rPr lang="en-US" altLang="ko-KR" sz="2800" b="1" spc="-30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28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8060487" y="2941070"/>
            <a:ext cx="1028680" cy="1276299"/>
            <a:chOff x="1905414" y="2689271"/>
            <a:chExt cx="1248544" cy="1417141"/>
          </a:xfrm>
        </p:grpSpPr>
        <p:sp>
          <p:nvSpPr>
            <p:cNvPr id="94" name="타원 93"/>
            <p:cNvSpPr/>
            <p:nvPr/>
          </p:nvSpPr>
          <p:spPr>
            <a:xfrm>
              <a:off x="2263500" y="2689271"/>
              <a:ext cx="612410" cy="612410"/>
            </a:xfrm>
            <a:prstGeom prst="ellipse">
              <a:avLst/>
            </a:prstGeom>
            <a:solidFill>
              <a:srgbClr val="2F3773"/>
            </a:solidFill>
            <a:ln w="63500">
              <a:solidFill>
                <a:srgbClr val="7781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4</a:t>
              </a:r>
              <a:endParaRPr lang="ko-KR" altLang="en-US" sz="3200" dirty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1905414" y="3525453"/>
              <a:ext cx="1248544" cy="5809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Part </a:t>
              </a:r>
              <a:r>
                <a:rPr lang="en-US" altLang="ko-KR" sz="2800" b="1" spc="-30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endParaRPr lang="ko-KR" altLang="en-US" sz="28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10139472" y="2950102"/>
            <a:ext cx="1028680" cy="1276299"/>
            <a:chOff x="1905414" y="2689271"/>
            <a:chExt cx="1248544" cy="1417141"/>
          </a:xfrm>
        </p:grpSpPr>
        <p:sp>
          <p:nvSpPr>
            <p:cNvPr id="100" name="타원 99"/>
            <p:cNvSpPr/>
            <p:nvPr/>
          </p:nvSpPr>
          <p:spPr>
            <a:xfrm>
              <a:off x="2223480" y="2689271"/>
              <a:ext cx="612410" cy="612410"/>
            </a:xfrm>
            <a:prstGeom prst="ellipse">
              <a:avLst/>
            </a:prstGeom>
            <a:solidFill>
              <a:srgbClr val="2F3773"/>
            </a:solidFill>
            <a:ln w="63500">
              <a:solidFill>
                <a:srgbClr val="7781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5</a:t>
              </a:r>
              <a:endParaRPr lang="ko-KR" altLang="en-US" sz="3200" dirty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1905414" y="3525453"/>
              <a:ext cx="1248544" cy="5809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Part </a:t>
              </a:r>
              <a:r>
                <a:rPr lang="en-US" altLang="ko-KR" sz="2800" b="1" spc="-30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</a:t>
              </a:r>
              <a:endParaRPr lang="ko-KR" altLang="en-US" sz="28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77970" y="4226401"/>
            <a:ext cx="2130725" cy="552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32" name="TextBox 131"/>
          <p:cNvSpPr txBox="1"/>
          <p:nvPr/>
        </p:nvSpPr>
        <p:spPr>
          <a:xfrm>
            <a:off x="184858" y="4226401"/>
            <a:ext cx="2595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dirty="0" smtClean="0">
                <a:solidFill>
                  <a:schemeClr val="bg1"/>
                </a:solidFill>
                <a:latin typeface="나눔고딕코딩"/>
                <a:ea typeface="나눔고딕OTF ExtraBold" panose="020D0904000000000000" pitchFamily="34" charset="-127"/>
              </a:rPr>
              <a:t>기획 의도</a:t>
            </a:r>
            <a:endParaRPr lang="ko-KR" altLang="en-US" sz="2000" b="1" dirty="0">
              <a:solidFill>
                <a:schemeClr val="bg1"/>
              </a:solidFill>
              <a:latin typeface="나눔고딕코딩"/>
              <a:ea typeface="나눔고딕코딩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2486594" y="4227741"/>
            <a:ext cx="2595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dirty="0" smtClean="0">
                <a:solidFill>
                  <a:schemeClr val="bg1"/>
                </a:solidFill>
                <a:latin typeface="나눔고딕코딩"/>
                <a:ea typeface="나눔고딕OTF ExtraBold" panose="020D0904000000000000" pitchFamily="34" charset="-127"/>
              </a:rPr>
              <a:t>개발 도구 및 환경</a:t>
            </a:r>
            <a:endParaRPr lang="ko-KR" altLang="en-US" sz="2000" b="1" dirty="0">
              <a:solidFill>
                <a:schemeClr val="bg1"/>
              </a:solidFill>
              <a:latin typeface="나눔고딕코딩"/>
              <a:ea typeface="나눔고딕코딩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4949821" y="4226401"/>
            <a:ext cx="2595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dirty="0" smtClean="0">
                <a:solidFill>
                  <a:schemeClr val="bg1"/>
                </a:solidFill>
                <a:latin typeface="나눔고딕코딩"/>
                <a:ea typeface="나눔고딕OTF ExtraBold" panose="020D0904000000000000" pitchFamily="34" charset="-127"/>
              </a:rPr>
              <a:t>개발 팀원 및 일정 </a:t>
            </a:r>
            <a:endParaRPr lang="ko-KR" altLang="en-US" sz="2000" b="1" dirty="0">
              <a:solidFill>
                <a:schemeClr val="bg1"/>
              </a:solidFill>
              <a:latin typeface="나눔고딕코딩"/>
              <a:ea typeface="나눔고딕코딩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545366" y="4217370"/>
            <a:ext cx="21694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나눔고딕코딩"/>
                <a:ea typeface="나눔고딕OTF ExtraBold" panose="020D0904000000000000" pitchFamily="34" charset="-127"/>
              </a:rPr>
              <a:t>Web application </a:t>
            </a:r>
            <a:r>
              <a:rPr lang="ko-KR" altLang="en-US" dirty="0" smtClean="0">
                <a:solidFill>
                  <a:schemeClr val="bg1"/>
                </a:solidFill>
                <a:latin typeface="나눔고딕코딩"/>
                <a:ea typeface="나눔고딕OTF ExtraBold" panose="020D0904000000000000" pitchFamily="34" charset="-127"/>
              </a:rPr>
              <a:t>구성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561956" y="4217369"/>
            <a:ext cx="24373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dirty="0" smtClean="0">
                <a:solidFill>
                  <a:schemeClr val="bg1"/>
                </a:solidFill>
                <a:latin typeface="나눔고딕코딩"/>
                <a:ea typeface="나눔고딕OTF ExtraBold" panose="020D0904000000000000" pitchFamily="34" charset="-127"/>
              </a:rPr>
              <a:t>프로젝트 주요기능</a:t>
            </a:r>
            <a:endParaRPr lang="ko-KR" altLang="en-US" sz="2000" b="1" dirty="0">
              <a:solidFill>
                <a:schemeClr val="bg1"/>
              </a:solidFill>
              <a:latin typeface="나눔고딕코딩"/>
              <a:ea typeface="나눔고딕코딩"/>
            </a:endParaRPr>
          </a:p>
        </p:txBody>
      </p:sp>
    </p:spTree>
    <p:extLst>
      <p:ext uri="{BB962C8B-B14F-4D97-AF65-F5344CB8AC3E}">
        <p14:creationId xmlns:p14="http://schemas.microsoft.com/office/powerpoint/2010/main" val="142526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66581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 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 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담기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368372"/>
            <a:ext cx="342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068649" y="368372"/>
            <a:ext cx="3420000" cy="4500000"/>
          </a:xfrm>
          <a:prstGeom prst="rect">
            <a:avLst/>
          </a:prstGeom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578498" y="368372"/>
            <a:ext cx="3420000" cy="4500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145851" y="2731218"/>
            <a:ext cx="1122949" cy="42168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9" name="직사각형 8"/>
          <p:cNvSpPr/>
          <p:nvPr/>
        </p:nvSpPr>
        <p:spPr>
          <a:xfrm>
            <a:off x="6754483" y="4532951"/>
            <a:ext cx="664234" cy="33542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cxnSp>
        <p:nvCxnSpPr>
          <p:cNvPr id="7" name="꺾인 연결선 6"/>
          <p:cNvCxnSpPr>
            <a:stCxn id="9" idx="2"/>
            <a:endCxn id="5" idx="2"/>
          </p:cNvCxnSpPr>
          <p:nvPr/>
        </p:nvCxnSpPr>
        <p:spPr>
          <a:xfrm rot="16200000" flipH="1">
            <a:off x="8187549" y="3767423"/>
            <a:ext cx="12700" cy="2201898"/>
          </a:xfrm>
          <a:prstGeom prst="bentConnector3">
            <a:avLst>
              <a:gd name="adj1" fmla="val 180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24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66581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 </a:t>
            </a:r>
            <a:r>
              <a:rPr lang="en-US" altLang="ko-KR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 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제외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367831"/>
            <a:ext cx="342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075737" y="367831"/>
            <a:ext cx="3420000" cy="4500000"/>
          </a:xfrm>
          <a:prstGeom prst="rect">
            <a:avLst/>
          </a:prstGeom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592674" y="367831"/>
            <a:ext cx="3420000" cy="4500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579299" y="3395451"/>
            <a:ext cx="698740" cy="42168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cxnSp>
        <p:nvCxnSpPr>
          <p:cNvPr id="13" name="꺾인 연결선 12"/>
          <p:cNvCxnSpPr>
            <a:stCxn id="8" idx="0"/>
          </p:cNvCxnSpPr>
          <p:nvPr/>
        </p:nvCxnSpPr>
        <p:spPr>
          <a:xfrm rot="5400000" flipH="1" flipV="1">
            <a:off x="2570194" y="3032664"/>
            <a:ext cx="721262" cy="4312"/>
          </a:xfrm>
          <a:prstGeom prst="bent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2734574" y="2674189"/>
            <a:ext cx="19409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0317192" y="4506525"/>
            <a:ext cx="738612" cy="421688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20" name="직사각형 19"/>
          <p:cNvSpPr/>
          <p:nvPr/>
        </p:nvSpPr>
        <p:spPr>
          <a:xfrm>
            <a:off x="1199072" y="2084236"/>
            <a:ext cx="1172420" cy="719349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cxnSp>
        <p:nvCxnSpPr>
          <p:cNvPr id="21" name="구부러진 연결선 20"/>
          <p:cNvCxnSpPr>
            <a:stCxn id="20" idx="0"/>
            <a:endCxn id="6" idx="0"/>
          </p:cNvCxnSpPr>
          <p:nvPr/>
        </p:nvCxnSpPr>
        <p:spPr>
          <a:xfrm rot="5400000" flipH="1" flipV="1">
            <a:off x="4685776" y="-2532662"/>
            <a:ext cx="1716405" cy="7517392"/>
          </a:xfrm>
          <a:prstGeom prst="curvedConnector3">
            <a:avLst>
              <a:gd name="adj1" fmla="val 113319"/>
            </a:avLst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87069" y="3135030"/>
            <a:ext cx="1122949" cy="42168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</p:spTree>
    <p:extLst>
      <p:ext uri="{BB962C8B-B14F-4D97-AF65-F5344CB8AC3E}">
        <p14:creationId xmlns:p14="http://schemas.microsoft.com/office/powerpoint/2010/main" val="188577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665810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 </a:t>
            </a:r>
            <a:r>
              <a:rPr lang="en-US" altLang="ko-KR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 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601424" y="431293"/>
            <a:ext cx="342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080112" y="431293"/>
            <a:ext cx="3420000" cy="4500000"/>
          </a:xfrm>
          <a:prstGeom prst="rect">
            <a:avLst/>
          </a:prstGeom>
        </p:spPr>
      </p:pic>
      <p:pic>
        <p:nvPicPr>
          <p:cNvPr id="7" name="그림 6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58800" y="431293"/>
            <a:ext cx="3420000" cy="4500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280060" y="3197045"/>
            <a:ext cx="698740" cy="53819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cxnSp>
        <p:nvCxnSpPr>
          <p:cNvPr id="9" name="꺾인 연결선 8"/>
          <p:cNvCxnSpPr>
            <a:stCxn id="8" idx="0"/>
          </p:cNvCxnSpPr>
          <p:nvPr/>
        </p:nvCxnSpPr>
        <p:spPr>
          <a:xfrm rot="16200000" flipV="1">
            <a:off x="3101730" y="2669345"/>
            <a:ext cx="264064" cy="791336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626684" y="4115429"/>
            <a:ext cx="1122949" cy="42168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</p:spTree>
    <p:extLst>
      <p:ext uri="{BB962C8B-B14F-4D97-AF65-F5344CB8AC3E}">
        <p14:creationId xmlns:p14="http://schemas.microsoft.com/office/powerpoint/2010/main" val="185916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81562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 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내정보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회원정보 수정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369633"/>
            <a:ext cx="342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084476" y="369633"/>
            <a:ext cx="3420000" cy="4500000"/>
          </a:xfrm>
          <a:prstGeom prst="rect">
            <a:avLst/>
          </a:prstGeom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610152" y="369633"/>
            <a:ext cx="3420000" cy="4500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587260" y="4143043"/>
            <a:ext cx="801484" cy="58423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9" name="직사각형 8"/>
          <p:cNvSpPr/>
          <p:nvPr/>
        </p:nvSpPr>
        <p:spPr>
          <a:xfrm>
            <a:off x="4827916" y="2941608"/>
            <a:ext cx="1736786" cy="500332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10" name="직사각형 9"/>
          <p:cNvSpPr/>
          <p:nvPr/>
        </p:nvSpPr>
        <p:spPr>
          <a:xfrm>
            <a:off x="8387750" y="3027871"/>
            <a:ext cx="1736786" cy="508959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</p:spTree>
    <p:extLst>
      <p:ext uri="{BB962C8B-B14F-4D97-AF65-F5344CB8AC3E}">
        <p14:creationId xmlns:p14="http://schemas.microsoft.com/office/powerpoint/2010/main" val="290417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79064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 </a:t>
            </a:r>
            <a:r>
              <a:rPr lang="en-US" altLang="ko-KR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내정보</a:t>
            </a:r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비밀번호변경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377184"/>
            <a:ext cx="3420000" cy="4500000"/>
          </a:xfrm>
          <a:prstGeom prst="rect">
            <a:avLst/>
          </a:prstGeom>
        </p:spPr>
      </p:pic>
      <p:pic>
        <p:nvPicPr>
          <p:cNvPr id="3" name="그림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109097" y="377183"/>
            <a:ext cx="3420000" cy="4500000"/>
          </a:xfrm>
          <a:prstGeom prst="rect">
            <a:avLst/>
          </a:prstGeom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659394" y="377183"/>
            <a:ext cx="3420000" cy="4500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424023" y="4169604"/>
            <a:ext cx="801484" cy="58423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</p:spTree>
    <p:extLst>
      <p:ext uri="{BB962C8B-B14F-4D97-AF65-F5344CB8AC3E}">
        <p14:creationId xmlns:p14="http://schemas.microsoft.com/office/powerpoint/2010/main" val="185637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71244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내정보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회원탈퇴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445280"/>
            <a:ext cx="3420000" cy="4500000"/>
          </a:xfrm>
          <a:prstGeom prst="rect">
            <a:avLst/>
          </a:prstGeom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652700" y="445280"/>
            <a:ext cx="3420000" cy="4500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485072" y="3071004"/>
            <a:ext cx="422694" cy="35368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8" name="직사각형 7"/>
          <p:cNvSpPr/>
          <p:nvPr/>
        </p:nvSpPr>
        <p:spPr>
          <a:xfrm>
            <a:off x="558799" y="767750"/>
            <a:ext cx="2865887" cy="4177529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9" name="직사각형 8"/>
          <p:cNvSpPr/>
          <p:nvPr/>
        </p:nvSpPr>
        <p:spPr>
          <a:xfrm>
            <a:off x="4652699" y="445280"/>
            <a:ext cx="3420001" cy="4499999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cxnSp>
        <p:nvCxnSpPr>
          <p:cNvPr id="6" name="꺾인 연결선 5"/>
          <p:cNvCxnSpPr>
            <a:stCxn id="7" idx="0"/>
            <a:endCxn id="8" idx="3"/>
          </p:cNvCxnSpPr>
          <p:nvPr/>
        </p:nvCxnSpPr>
        <p:spPr>
          <a:xfrm rot="16200000" flipV="1">
            <a:off x="3453309" y="2827893"/>
            <a:ext cx="214489" cy="2717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63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5068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70944" y="2635244"/>
            <a:ext cx="5760000" cy="2256611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25316" y="324408"/>
            <a:ext cx="7110083" cy="216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12015" y="448574"/>
            <a:ext cx="427870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관리자계정</a:t>
            </a:r>
            <a:r>
              <a:rPr lang="ko-KR" altLang="en-US" dirty="0" smtClean="0">
                <a:solidFill>
                  <a:schemeClr val="bg1"/>
                </a:solidFill>
              </a:rPr>
              <a:t> 로그인시 </a:t>
            </a:r>
            <a:r>
              <a:rPr lang="ko-KR" altLang="en-US" u="heavy" dirty="0" smtClean="0">
                <a:solidFill>
                  <a:schemeClr val="bg1"/>
                </a:solidFill>
                <a:uFill>
                  <a:solidFill>
                    <a:schemeClr val="accent3">
                      <a:lumMod val="75000"/>
                    </a:schemeClr>
                  </a:solidFill>
                </a:uFill>
              </a:rPr>
              <a:t>관리버튼영역</a:t>
            </a:r>
            <a:r>
              <a:rPr lang="ko-KR" altLang="en-US" dirty="0" smtClean="0">
                <a:solidFill>
                  <a:schemeClr val="bg1"/>
                </a:solidFill>
              </a:rPr>
              <a:t> 추가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	: </a:t>
            </a:r>
            <a:r>
              <a:rPr lang="ko-KR" altLang="en-US" dirty="0" smtClean="0">
                <a:solidFill>
                  <a:schemeClr val="bg1"/>
                </a:solidFill>
              </a:rPr>
              <a:t>새로운 </a:t>
            </a:r>
            <a:r>
              <a:rPr lang="ko-KR" altLang="en-US" dirty="0" err="1" smtClean="0">
                <a:solidFill>
                  <a:schemeClr val="bg1"/>
                </a:solidFill>
              </a:rPr>
              <a:t>영화등록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	: </a:t>
            </a:r>
            <a:r>
              <a:rPr lang="ko-KR" altLang="en-US" dirty="0" err="1" smtClean="0">
                <a:solidFill>
                  <a:schemeClr val="bg1"/>
                </a:solidFill>
              </a:rPr>
              <a:t>전체영화</a:t>
            </a:r>
            <a:r>
              <a:rPr lang="ko-KR" altLang="en-US" dirty="0" smtClean="0">
                <a:solidFill>
                  <a:schemeClr val="bg1"/>
                </a:solidFill>
              </a:rPr>
              <a:t> 목록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	: </a:t>
            </a:r>
            <a:r>
              <a:rPr lang="ko-KR" altLang="en-US" dirty="0" err="1" smtClean="0">
                <a:solidFill>
                  <a:schemeClr val="bg1"/>
                </a:solidFill>
              </a:rPr>
              <a:t>전체회원</a:t>
            </a:r>
            <a:r>
              <a:rPr lang="ko-KR" altLang="en-US" dirty="0" smtClean="0">
                <a:solidFill>
                  <a:schemeClr val="bg1"/>
                </a:solidFill>
              </a:rPr>
              <a:t> 목록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	: </a:t>
            </a:r>
            <a:r>
              <a:rPr lang="ko-KR" altLang="en-US" dirty="0" err="1" smtClean="0">
                <a:solidFill>
                  <a:schemeClr val="bg1"/>
                </a:solidFill>
              </a:rPr>
              <a:t>환불내역</a:t>
            </a:r>
            <a:r>
              <a:rPr lang="ko-KR" altLang="en-US" dirty="0" smtClean="0">
                <a:solidFill>
                  <a:schemeClr val="bg1"/>
                </a:solidFill>
              </a:rPr>
              <a:t> 목록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	: </a:t>
            </a:r>
            <a:r>
              <a:rPr lang="ko-KR" altLang="en-US" dirty="0" smtClean="0">
                <a:solidFill>
                  <a:schemeClr val="bg1"/>
                </a:solidFill>
              </a:rPr>
              <a:t>구매내역 목록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6357668" y="2479900"/>
            <a:ext cx="1077731" cy="16357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 flipV="1">
            <a:off x="325316" y="2479899"/>
            <a:ext cx="345628" cy="16358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284670" y="1354347"/>
            <a:ext cx="7185233" cy="1104101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16" name="직사각형 15"/>
          <p:cNvSpPr/>
          <p:nvPr/>
        </p:nvSpPr>
        <p:spPr>
          <a:xfrm>
            <a:off x="4768417" y="1535860"/>
            <a:ext cx="467569" cy="86264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18" name="타원 17"/>
          <p:cNvSpPr/>
          <p:nvPr/>
        </p:nvSpPr>
        <p:spPr>
          <a:xfrm>
            <a:off x="4785669" y="1551731"/>
            <a:ext cx="190953" cy="1639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ka-GE" dirty="0"/>
          </a:p>
        </p:txBody>
      </p:sp>
      <p:sp>
        <p:nvSpPr>
          <p:cNvPr id="19" name="타원 18"/>
          <p:cNvSpPr/>
          <p:nvPr/>
        </p:nvSpPr>
        <p:spPr>
          <a:xfrm>
            <a:off x="5800254" y="1540524"/>
            <a:ext cx="190953" cy="1639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ka-GE" dirty="0"/>
          </a:p>
        </p:txBody>
      </p:sp>
      <p:sp>
        <p:nvSpPr>
          <p:cNvPr id="20" name="타원 19"/>
          <p:cNvSpPr/>
          <p:nvPr/>
        </p:nvSpPr>
        <p:spPr>
          <a:xfrm>
            <a:off x="6870575" y="1551731"/>
            <a:ext cx="190953" cy="1639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ka-GE" dirty="0"/>
          </a:p>
        </p:txBody>
      </p:sp>
      <p:sp>
        <p:nvSpPr>
          <p:cNvPr id="21" name="타원 20"/>
          <p:cNvSpPr/>
          <p:nvPr/>
        </p:nvSpPr>
        <p:spPr>
          <a:xfrm>
            <a:off x="6305752" y="1535857"/>
            <a:ext cx="190953" cy="1639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ka-GE" dirty="0"/>
          </a:p>
        </p:txBody>
      </p:sp>
      <p:sp>
        <p:nvSpPr>
          <p:cNvPr id="22" name="타원 21"/>
          <p:cNvSpPr/>
          <p:nvPr/>
        </p:nvSpPr>
        <p:spPr>
          <a:xfrm>
            <a:off x="5307258" y="1551731"/>
            <a:ext cx="190953" cy="1639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ka-GE" dirty="0"/>
          </a:p>
        </p:txBody>
      </p:sp>
      <p:sp>
        <p:nvSpPr>
          <p:cNvPr id="23" name="직사각형 22"/>
          <p:cNvSpPr/>
          <p:nvPr/>
        </p:nvSpPr>
        <p:spPr>
          <a:xfrm>
            <a:off x="5282541" y="1535857"/>
            <a:ext cx="467569" cy="86264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24" name="직사각형 23"/>
          <p:cNvSpPr/>
          <p:nvPr/>
        </p:nvSpPr>
        <p:spPr>
          <a:xfrm>
            <a:off x="5800254" y="1534155"/>
            <a:ext cx="467569" cy="86264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25" name="직사각형 24"/>
          <p:cNvSpPr/>
          <p:nvPr/>
        </p:nvSpPr>
        <p:spPr>
          <a:xfrm>
            <a:off x="6310654" y="1533808"/>
            <a:ext cx="516791" cy="86264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26" name="직사각형 25"/>
          <p:cNvSpPr/>
          <p:nvPr/>
        </p:nvSpPr>
        <p:spPr>
          <a:xfrm>
            <a:off x="6861949" y="1530048"/>
            <a:ext cx="467569" cy="86264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27" name="타원 26"/>
          <p:cNvSpPr/>
          <p:nvPr/>
        </p:nvSpPr>
        <p:spPr>
          <a:xfrm>
            <a:off x="8195521" y="1108908"/>
            <a:ext cx="190953" cy="1639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ka-GE" dirty="0"/>
          </a:p>
        </p:txBody>
      </p:sp>
      <p:sp>
        <p:nvSpPr>
          <p:cNvPr id="28" name="타원 27"/>
          <p:cNvSpPr/>
          <p:nvPr/>
        </p:nvSpPr>
        <p:spPr>
          <a:xfrm>
            <a:off x="8205744" y="2221955"/>
            <a:ext cx="190953" cy="1639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ka-GE" dirty="0"/>
          </a:p>
        </p:txBody>
      </p:sp>
      <p:sp>
        <p:nvSpPr>
          <p:cNvPr id="29" name="타원 28"/>
          <p:cNvSpPr/>
          <p:nvPr/>
        </p:nvSpPr>
        <p:spPr>
          <a:xfrm>
            <a:off x="8195518" y="3335002"/>
            <a:ext cx="190953" cy="1639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ka-GE" dirty="0"/>
          </a:p>
        </p:txBody>
      </p:sp>
      <p:sp>
        <p:nvSpPr>
          <p:cNvPr id="30" name="타원 29"/>
          <p:cNvSpPr/>
          <p:nvPr/>
        </p:nvSpPr>
        <p:spPr>
          <a:xfrm>
            <a:off x="8195517" y="2741024"/>
            <a:ext cx="190953" cy="1639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ka-GE" dirty="0"/>
          </a:p>
        </p:txBody>
      </p:sp>
      <p:sp>
        <p:nvSpPr>
          <p:cNvPr id="31" name="타원 30"/>
          <p:cNvSpPr/>
          <p:nvPr/>
        </p:nvSpPr>
        <p:spPr>
          <a:xfrm>
            <a:off x="8195518" y="1665431"/>
            <a:ext cx="190953" cy="1639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ka-GE" dirty="0"/>
          </a:p>
        </p:txBody>
      </p:sp>
    </p:spTree>
    <p:extLst>
      <p:ext uri="{BB962C8B-B14F-4D97-AF65-F5344CB8AC3E}">
        <p14:creationId xmlns:p14="http://schemas.microsoft.com/office/powerpoint/2010/main" val="403414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54597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영화등록</a:t>
            </a:r>
            <a:r>
              <a:rPr lang="en-US" altLang="ko-KR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375011"/>
            <a:ext cx="342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060729" y="375011"/>
            <a:ext cx="3420000" cy="4500000"/>
          </a:xfrm>
          <a:prstGeom prst="rect">
            <a:avLst/>
          </a:prstGeom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562658" y="375011"/>
            <a:ext cx="3420000" cy="4500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329795" y="4451229"/>
            <a:ext cx="289227" cy="36389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</p:spTree>
    <p:extLst>
      <p:ext uri="{BB962C8B-B14F-4D97-AF65-F5344CB8AC3E}">
        <p14:creationId xmlns:p14="http://schemas.microsoft.com/office/powerpoint/2010/main" val="217994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54597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영화관리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19472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377185"/>
            <a:ext cx="342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050933" y="377185"/>
            <a:ext cx="3420000" cy="4500000"/>
          </a:xfrm>
          <a:prstGeom prst="rect">
            <a:avLst/>
          </a:prstGeom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543066" y="377185"/>
            <a:ext cx="342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2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55846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영화관리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097350" y="392383"/>
            <a:ext cx="342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9144" y="392383"/>
            <a:ext cx="3420000" cy="4500000"/>
          </a:xfrm>
          <a:prstGeom prst="rect">
            <a:avLst/>
          </a:prstGeom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219781" y="367459"/>
            <a:ext cx="342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6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702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dirty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01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34359" y="5493669"/>
            <a:ext cx="30819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PART1 </a:t>
            </a:r>
            <a:r>
              <a:rPr lang="ko-KR" altLang="en-US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기획의도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25315" y="346281"/>
            <a:ext cx="114872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spc="-15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36" y="425129"/>
            <a:ext cx="5400000" cy="4500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176757" y="425129"/>
            <a:ext cx="525143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영화정보를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제공함과 동시에</a:t>
            </a:r>
            <a:endParaRPr lang="en-US" altLang="ko-KR" sz="3200" spc="-15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유저들의 성향에 따른 영화를</a:t>
            </a:r>
            <a:endParaRPr lang="en-US" altLang="ko-KR" sz="3200" spc="-15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추천하고 판매하는 사이트</a:t>
            </a:r>
            <a:endParaRPr lang="en-US" altLang="ko-KR" sz="3200" spc="-15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766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55846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영화관리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403970"/>
            <a:ext cx="540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268832" y="403970"/>
            <a:ext cx="5400000" cy="4500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549905" y="3078389"/>
            <a:ext cx="708895" cy="363899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8" name="직사각형 7"/>
          <p:cNvSpPr/>
          <p:nvPr/>
        </p:nvSpPr>
        <p:spPr>
          <a:xfrm>
            <a:off x="8259937" y="4513695"/>
            <a:ext cx="708895" cy="363899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</p:spTree>
    <p:extLst>
      <p:ext uri="{BB962C8B-B14F-4D97-AF65-F5344CB8AC3E}">
        <p14:creationId xmlns:p14="http://schemas.microsoft.com/office/powerpoint/2010/main" val="231043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54597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회원관리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19472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416096"/>
            <a:ext cx="342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092146" y="416096"/>
            <a:ext cx="3420000" cy="4500000"/>
          </a:xfrm>
          <a:prstGeom prst="rect">
            <a:avLst/>
          </a:prstGeom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625492" y="416096"/>
            <a:ext cx="3420000" cy="4500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416060" y="2553419"/>
            <a:ext cx="370936" cy="294626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9" name="직사각형 8"/>
          <p:cNvSpPr/>
          <p:nvPr/>
        </p:nvSpPr>
        <p:spPr>
          <a:xfrm>
            <a:off x="5190225" y="4318959"/>
            <a:ext cx="485955" cy="408316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</p:spTree>
    <p:extLst>
      <p:ext uri="{BB962C8B-B14F-4D97-AF65-F5344CB8AC3E}">
        <p14:creationId xmlns:p14="http://schemas.microsoft.com/office/powerpoint/2010/main" val="284298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56262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환불관리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445280"/>
            <a:ext cx="540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50151" y="445280"/>
            <a:ext cx="5400000" cy="4500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38355" y="2941607"/>
            <a:ext cx="5244860" cy="396815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8" name="직사각형 7"/>
          <p:cNvSpPr/>
          <p:nvPr/>
        </p:nvSpPr>
        <p:spPr>
          <a:xfrm>
            <a:off x="6101907" y="3680603"/>
            <a:ext cx="5244860" cy="396815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</p:spTree>
    <p:extLst>
      <p:ext uri="{BB962C8B-B14F-4D97-AF65-F5344CB8AC3E}">
        <p14:creationId xmlns:p14="http://schemas.microsoft.com/office/powerpoint/2010/main" val="335114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74401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환불관리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환불수락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445280"/>
            <a:ext cx="432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994065" y="445280"/>
            <a:ext cx="3600000" cy="4500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76052" y="3226279"/>
            <a:ext cx="4246113" cy="457200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8" name="직사각형 7"/>
          <p:cNvSpPr/>
          <p:nvPr/>
        </p:nvSpPr>
        <p:spPr>
          <a:xfrm>
            <a:off x="5037195" y="1249876"/>
            <a:ext cx="3502954" cy="457200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10" name="타원 9"/>
          <p:cNvSpPr/>
          <p:nvPr/>
        </p:nvSpPr>
        <p:spPr>
          <a:xfrm>
            <a:off x="1356653" y="3316570"/>
            <a:ext cx="453365" cy="35828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994065" y="445280"/>
            <a:ext cx="693464" cy="42808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구부러진 연결선 14"/>
          <p:cNvCxnSpPr>
            <a:stCxn id="10" idx="7"/>
            <a:endCxn id="11" idx="2"/>
          </p:cNvCxnSpPr>
          <p:nvPr/>
        </p:nvCxnSpPr>
        <p:spPr>
          <a:xfrm rot="5400000" flipH="1" flipV="1">
            <a:off x="2013985" y="388960"/>
            <a:ext cx="2709718" cy="3250441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709329" y="448574"/>
            <a:ext cx="29449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회원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조현석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</a:rPr>
              <a:t>의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err="1" smtClean="0">
                <a:solidFill>
                  <a:schemeClr val="bg1"/>
                </a:solidFill>
              </a:rPr>
              <a:t>환불신청을</a:t>
            </a:r>
            <a:r>
              <a:rPr lang="ko-KR" altLang="en-US" dirty="0" smtClean="0">
                <a:solidFill>
                  <a:schemeClr val="bg1"/>
                </a:solidFill>
              </a:rPr>
              <a:t> 수락 </a:t>
            </a:r>
            <a:r>
              <a:rPr lang="ko-KR" altLang="en-US" dirty="0" err="1" smtClean="0">
                <a:solidFill>
                  <a:schemeClr val="bg1"/>
                </a:solidFill>
              </a:rPr>
              <a:t>하게되면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회원의 구매내역 상태가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업데이트 되고</a:t>
            </a:r>
            <a:r>
              <a:rPr lang="en-US" altLang="ko-KR" dirty="0" smtClean="0">
                <a:solidFill>
                  <a:schemeClr val="bg1"/>
                </a:solidFill>
              </a:rPr>
              <a:t>,</a:t>
            </a:r>
          </a:p>
          <a:p>
            <a:r>
              <a:rPr lang="ko-KR" altLang="en-US" dirty="0" smtClean="0">
                <a:solidFill>
                  <a:schemeClr val="bg1"/>
                </a:solidFill>
              </a:rPr>
              <a:t>가격만큼 포인트가 증가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66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74401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환불관리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환불거절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445280"/>
            <a:ext cx="576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404294" y="445280"/>
            <a:ext cx="5400000" cy="4500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58800" y="3916392"/>
            <a:ext cx="4746445" cy="457200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8" name="직사각형 7"/>
          <p:cNvSpPr/>
          <p:nvPr/>
        </p:nvSpPr>
        <p:spPr>
          <a:xfrm>
            <a:off x="6827328" y="3611592"/>
            <a:ext cx="4746445" cy="457200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9" name="타원 8"/>
          <p:cNvSpPr/>
          <p:nvPr/>
        </p:nvSpPr>
        <p:spPr>
          <a:xfrm>
            <a:off x="1520555" y="3972179"/>
            <a:ext cx="453365" cy="35828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404294" y="471158"/>
            <a:ext cx="910906" cy="42808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구부러진 연결선 10"/>
          <p:cNvCxnSpPr>
            <a:stCxn id="9" idx="7"/>
            <a:endCxn id="10" idx="2"/>
          </p:cNvCxnSpPr>
          <p:nvPr/>
        </p:nvCxnSpPr>
        <p:spPr>
          <a:xfrm rot="5400000" flipH="1" flipV="1">
            <a:off x="2486186" y="106540"/>
            <a:ext cx="3339449" cy="4496768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28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74401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환불관리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회원검색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425824"/>
            <a:ext cx="576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403023" y="425824"/>
            <a:ext cx="5400000" cy="4500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384964" y="4468481"/>
            <a:ext cx="2199736" cy="353683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8" name="직사각형 7"/>
          <p:cNvSpPr/>
          <p:nvPr/>
        </p:nvSpPr>
        <p:spPr>
          <a:xfrm>
            <a:off x="1654114" y="1135195"/>
            <a:ext cx="614633" cy="2462020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</p:spTree>
    <p:extLst>
      <p:ext uri="{BB962C8B-B14F-4D97-AF65-F5344CB8AC3E}">
        <p14:creationId xmlns:p14="http://schemas.microsoft.com/office/powerpoint/2010/main" val="427703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75154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 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환불거절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문의하기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445280"/>
            <a:ext cx="342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093663" y="445280"/>
            <a:ext cx="3420000" cy="4500000"/>
          </a:xfrm>
          <a:prstGeom prst="rect">
            <a:avLst/>
          </a:prstGeom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628526" y="445280"/>
            <a:ext cx="4140000" cy="4500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260785" y="3183147"/>
            <a:ext cx="560717" cy="215661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9" name="직사각형 8"/>
          <p:cNvSpPr/>
          <p:nvPr/>
        </p:nvSpPr>
        <p:spPr>
          <a:xfrm>
            <a:off x="4715774" y="4569125"/>
            <a:ext cx="560717" cy="215661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</p:spTree>
    <p:extLst>
      <p:ext uri="{BB962C8B-B14F-4D97-AF65-F5344CB8AC3E}">
        <p14:creationId xmlns:p14="http://schemas.microsoft.com/office/powerpoint/2010/main" val="159249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54597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매출관리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445280"/>
            <a:ext cx="7200000" cy="45000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382219" y="690113"/>
            <a:ext cx="3140015" cy="276501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13" name="TextBox 12"/>
          <p:cNvSpPr txBox="1"/>
          <p:nvPr/>
        </p:nvSpPr>
        <p:spPr>
          <a:xfrm>
            <a:off x="7979434" y="448574"/>
            <a:ext cx="37352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총매출액</a:t>
            </a:r>
            <a:r>
              <a:rPr lang="en-US" altLang="ko-KR" dirty="0" smtClean="0">
                <a:solidFill>
                  <a:schemeClr val="bg1"/>
                </a:solidFill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</a:rPr>
              <a:t>회원들의 모든 구매내역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	</a:t>
            </a:r>
            <a:r>
              <a:rPr lang="en-US" altLang="ko-KR" dirty="0" smtClean="0">
                <a:solidFill>
                  <a:schemeClr val="bg1"/>
                </a:solidFill>
              </a:rPr>
              <a:t>  </a:t>
            </a:r>
            <a:r>
              <a:rPr lang="ko-KR" altLang="en-US" dirty="0" smtClean="0">
                <a:solidFill>
                  <a:schemeClr val="bg1"/>
                </a:solidFill>
              </a:rPr>
              <a:t>영화 가격을 합산한 금액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err="1" smtClean="0">
                <a:solidFill>
                  <a:schemeClr val="bg1"/>
                </a:solidFill>
              </a:rPr>
              <a:t>환불금액</a:t>
            </a:r>
            <a:r>
              <a:rPr lang="en-US" altLang="ko-KR" dirty="0" smtClean="0">
                <a:solidFill>
                  <a:schemeClr val="bg1"/>
                </a:solidFill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</a:rPr>
              <a:t>회원들의 모든 </a:t>
            </a:r>
            <a:r>
              <a:rPr lang="ko-KR" altLang="en-US" dirty="0" err="1" smtClean="0">
                <a:solidFill>
                  <a:schemeClr val="bg1"/>
                </a:solidFill>
              </a:rPr>
              <a:t>환불완료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	</a:t>
            </a:r>
            <a:r>
              <a:rPr lang="en-US" altLang="ko-KR" dirty="0" smtClean="0">
                <a:solidFill>
                  <a:schemeClr val="bg1"/>
                </a:solidFill>
              </a:rPr>
              <a:t>  </a:t>
            </a:r>
            <a:r>
              <a:rPr lang="ko-KR" altLang="en-US" dirty="0" smtClean="0">
                <a:solidFill>
                  <a:schemeClr val="bg1"/>
                </a:solidFill>
              </a:rPr>
              <a:t>영화 가격을 합산한 금액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91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66581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매출관리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445280"/>
            <a:ext cx="3556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204836" y="450475"/>
            <a:ext cx="3774597" cy="4500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657784" y="4646988"/>
            <a:ext cx="1358031" cy="353683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9" name="직사각형 8"/>
          <p:cNvSpPr/>
          <p:nvPr/>
        </p:nvSpPr>
        <p:spPr>
          <a:xfrm>
            <a:off x="5365630" y="4591597"/>
            <a:ext cx="1483744" cy="353683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10" name="직사각형 9"/>
          <p:cNvSpPr/>
          <p:nvPr/>
        </p:nvSpPr>
        <p:spPr>
          <a:xfrm>
            <a:off x="4782692" y="939053"/>
            <a:ext cx="399508" cy="3223178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13" name="TextBox 12"/>
          <p:cNvSpPr txBox="1"/>
          <p:nvPr/>
        </p:nvSpPr>
        <p:spPr>
          <a:xfrm>
            <a:off x="7979434" y="448574"/>
            <a:ext cx="3674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회원들의 구매내역을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구매자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영화제목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상태 별로 검색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59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673344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매출관리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환불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445280"/>
            <a:ext cx="3600000" cy="45000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201931" y="445280"/>
            <a:ext cx="3600000" cy="4500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401931" y="656063"/>
            <a:ext cx="807095" cy="353683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8" name="직사각형 7"/>
          <p:cNvSpPr/>
          <p:nvPr/>
        </p:nvSpPr>
        <p:spPr>
          <a:xfrm>
            <a:off x="6001931" y="733245"/>
            <a:ext cx="864695" cy="276501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9" name="TextBox 8"/>
          <p:cNvSpPr txBox="1"/>
          <p:nvPr/>
        </p:nvSpPr>
        <p:spPr>
          <a:xfrm>
            <a:off x="7970808" y="471397"/>
            <a:ext cx="3674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환불수락을</a:t>
            </a:r>
            <a:r>
              <a:rPr lang="ko-KR" altLang="en-US" dirty="0" smtClean="0">
                <a:solidFill>
                  <a:schemeClr val="bg1"/>
                </a:solidFill>
              </a:rPr>
              <a:t> 하여 환불 금액이 증가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49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26307" y="4973253"/>
            <a:ext cx="14702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spc="-800" dirty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02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558800" y="5029200"/>
            <a:ext cx="4267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1869587" y="5493669"/>
            <a:ext cx="66824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Part2 </a:t>
            </a:r>
            <a:r>
              <a:rPr lang="ko-KR" altLang="en-US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도구 및 환경 </a:t>
            </a:r>
            <a:r>
              <a:rPr lang="en-US" altLang="ko-KR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Front-End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116128" y="1845893"/>
            <a:ext cx="5001736" cy="4001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000" b="1" spc="600">
                <a:solidFill>
                  <a:schemeClr val="bg1"/>
                </a:solidFill>
                <a:latin typeface="나눔고딕코딩"/>
                <a:ea typeface="나눔고딕코딩"/>
              </a:rPr>
              <a:t>HTML5, CSS3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116128" y="2210018"/>
            <a:ext cx="500173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000" b="1" spc="6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코딩"/>
                <a:ea typeface="나눔고딕코딩"/>
              </a:rPr>
              <a:t>JavaScript(ES5)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116128" y="2616621"/>
            <a:ext cx="5001736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000" b="1" spc="600" dirty="0" smtClean="0">
                <a:solidFill>
                  <a:schemeClr val="bg1"/>
                </a:solidFill>
                <a:latin typeface="나눔고딕코딩"/>
                <a:ea typeface="나눔고딕코딩"/>
              </a:rPr>
              <a:t>Library </a:t>
            </a:r>
            <a:r>
              <a:rPr lang="en-US" altLang="ko-KR" sz="2000" b="1" spc="600" dirty="0">
                <a:solidFill>
                  <a:schemeClr val="bg1"/>
                </a:solidFill>
                <a:latin typeface="나눔고딕코딩"/>
                <a:ea typeface="나눔고딕코딩"/>
              </a:rPr>
              <a:t>: jQuery, </a:t>
            </a:r>
            <a:r>
              <a:rPr lang="en-US" altLang="ko-KR" sz="2000" b="1" spc="600" dirty="0" smtClean="0">
                <a:solidFill>
                  <a:schemeClr val="bg1"/>
                </a:solidFill>
                <a:latin typeface="나눔고딕코딩"/>
                <a:ea typeface="나눔고딕코딩"/>
              </a:rPr>
              <a:t>Ajax</a:t>
            </a:r>
            <a:endParaRPr lang="en-US" altLang="ko-KR" sz="2000" b="1" spc="600" dirty="0">
              <a:solidFill>
                <a:schemeClr val="bg1"/>
              </a:solidFill>
              <a:latin typeface="나눔고딕코딩"/>
              <a:ea typeface="나눔고딕코딩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7083" y="900710"/>
            <a:ext cx="2871287" cy="1709418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7083" y="3239853"/>
            <a:ext cx="1364582" cy="136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1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62671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게시판</a:t>
            </a:r>
            <a:r>
              <a:rPr lang="en-US" altLang="ko-KR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445280"/>
            <a:ext cx="342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072666" y="445280"/>
            <a:ext cx="3420000" cy="4500000"/>
          </a:xfrm>
          <a:prstGeom prst="rect">
            <a:avLst/>
          </a:prstGeom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586532" y="445280"/>
            <a:ext cx="4140000" cy="4500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376750" y="1165778"/>
            <a:ext cx="550294" cy="43873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10" name="직사각형 9"/>
          <p:cNvSpPr/>
          <p:nvPr/>
        </p:nvSpPr>
        <p:spPr>
          <a:xfrm>
            <a:off x="4736848" y="4523796"/>
            <a:ext cx="550294" cy="324248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</p:spTree>
    <p:extLst>
      <p:ext uri="{BB962C8B-B14F-4D97-AF65-F5344CB8AC3E}">
        <p14:creationId xmlns:p14="http://schemas.microsoft.com/office/powerpoint/2010/main" val="43537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62671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게시판 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445280"/>
            <a:ext cx="342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688354" y="438642"/>
            <a:ext cx="3420000" cy="4500000"/>
          </a:xfrm>
          <a:prstGeom prst="rect">
            <a:avLst/>
          </a:prstGeom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123577" y="438642"/>
            <a:ext cx="3420000" cy="4500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534870" y="4564731"/>
            <a:ext cx="716623" cy="43873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9" name="직사각형 8"/>
          <p:cNvSpPr/>
          <p:nvPr/>
        </p:nvSpPr>
        <p:spPr>
          <a:xfrm>
            <a:off x="4689263" y="4564731"/>
            <a:ext cx="716623" cy="43873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</p:spTree>
    <p:extLst>
      <p:ext uri="{BB962C8B-B14F-4D97-AF65-F5344CB8AC3E}">
        <p14:creationId xmlns:p14="http://schemas.microsoft.com/office/powerpoint/2010/main" val="3342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66581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게시판 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445280"/>
            <a:ext cx="5400000" cy="4500000"/>
          </a:xfrm>
          <a:prstGeom prst="rect">
            <a:avLst/>
          </a:prstGeom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39205" y="445280"/>
            <a:ext cx="5400000" cy="4500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0288758" y="2023186"/>
            <a:ext cx="373492" cy="21105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  <p:sp>
        <p:nvSpPr>
          <p:cNvPr id="8" name="직사각형 7"/>
          <p:cNvSpPr/>
          <p:nvPr/>
        </p:nvSpPr>
        <p:spPr>
          <a:xfrm>
            <a:off x="715991" y="2023186"/>
            <a:ext cx="207035" cy="90979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a-GE"/>
          </a:p>
        </p:txBody>
      </p:sp>
    </p:spTree>
    <p:extLst>
      <p:ext uri="{BB962C8B-B14F-4D97-AF65-F5344CB8AC3E}">
        <p14:creationId xmlns:p14="http://schemas.microsoft.com/office/powerpoint/2010/main" val="414454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66581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게시판 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관리자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363116"/>
            <a:ext cx="5760000" cy="4500000"/>
          </a:xfrm>
          <a:prstGeom prst="rect">
            <a:avLst/>
          </a:prstGeom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432730" y="363116"/>
            <a:ext cx="54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17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dirty="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06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27805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시연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03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19689" y="1686830"/>
            <a:ext cx="7539243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sz="6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25400" dir="2700000" algn="tl">
                    <a:srgbClr val="000000">
                      <a:alpha val="36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Question &amp; Answer</a:t>
            </a:r>
            <a:endParaRPr lang="en-US" altLang="ko-KR" sz="6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25400" dir="2700000" algn="tl">
                  <a:srgbClr val="000000">
                    <a:alpha val="36000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22641" y="3397442"/>
            <a:ext cx="3533340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ko-KR" altLang="en-US" sz="6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25400" dir="2700000" algn="tl">
                    <a:srgbClr val="000000">
                      <a:alpha val="36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질</a:t>
            </a:r>
            <a:r>
              <a:rPr lang="ko-KR" altLang="en-US" sz="6000" b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25400" dir="2700000" algn="tl">
                    <a:srgbClr val="000000">
                      <a:alpha val="36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의 응답</a:t>
            </a:r>
            <a:endParaRPr lang="en-US" altLang="ko-KR" sz="6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25400" dir="2700000" algn="tl">
                  <a:srgbClr val="000000">
                    <a:alpha val="36000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144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57141" y="2955794"/>
            <a:ext cx="4077719" cy="94641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sz="6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25400" dir="2700000" algn="tl">
                    <a:srgbClr val="000000">
                      <a:alpha val="36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58942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26307" y="4973253"/>
            <a:ext cx="14702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spc="-800" dirty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02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558800" y="5029200"/>
            <a:ext cx="4267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2057514" y="5518007"/>
            <a:ext cx="65952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Part2 </a:t>
            </a:r>
            <a:r>
              <a:rPr lang="ko-KR" altLang="en-US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도구 및 환경 </a:t>
            </a:r>
            <a:r>
              <a:rPr lang="en-US" altLang="ko-KR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Back-End</a:t>
            </a:r>
          </a:p>
        </p:txBody>
      </p:sp>
      <p:pic>
        <p:nvPicPr>
          <p:cNvPr id="56" name="Picture 2" descr="자바 버전8, 11, 17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692400" y="308599"/>
            <a:ext cx="2520000" cy="1445700"/>
          </a:xfrm>
          <a:prstGeom prst="rect">
            <a:avLst/>
          </a:prstGeom>
          <a:noFill/>
        </p:spPr>
      </p:pic>
      <p:pic>
        <p:nvPicPr>
          <p:cNvPr id="57" name="Picture 6" descr="세상의 모든 기록 :: STS와 깃허브(GitHub) 연동하는 방법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00606" y="308599"/>
            <a:ext cx="1440000" cy="1594767"/>
          </a:xfrm>
          <a:prstGeom prst="rect">
            <a:avLst/>
          </a:prstGeom>
          <a:noFill/>
        </p:spPr>
      </p:pic>
      <p:sp>
        <p:nvSpPr>
          <p:cNvPr id="59" name="TextBox 58"/>
          <p:cNvSpPr txBox="1"/>
          <p:nvPr/>
        </p:nvSpPr>
        <p:spPr>
          <a:xfrm>
            <a:off x="5212400" y="2237862"/>
            <a:ext cx="6733846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000" b="1" spc="600">
                <a:solidFill>
                  <a:schemeClr val="bg1"/>
                </a:solidFill>
                <a:latin typeface="나눔고딕코딩"/>
                <a:ea typeface="나눔고딕코딩"/>
              </a:rPr>
              <a:t>Java 8</a:t>
            </a:r>
            <a:endParaRPr lang="ko-KR" altLang="en-US" sz="2000" b="1" spc="600">
              <a:solidFill>
                <a:schemeClr val="bg1"/>
              </a:solidFill>
              <a:latin typeface="나눔고딕코딩"/>
              <a:ea typeface="나눔고딕코딩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212400" y="2630135"/>
            <a:ext cx="673384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000" b="1" spc="60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코딩"/>
                <a:ea typeface="나눔고딕코딩"/>
              </a:rPr>
              <a:t>JDK 1.8.0</a:t>
            </a:r>
            <a:endParaRPr lang="ko-KR" altLang="en-US" sz="2000" b="1" spc="600">
              <a:solidFill>
                <a:schemeClr val="accent2">
                  <a:lumMod val="60000"/>
                  <a:lumOff val="40000"/>
                </a:schemeClr>
              </a:solidFill>
              <a:latin typeface="나눔고딕코딩"/>
              <a:ea typeface="나눔고딕코딩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212400" y="3030245"/>
            <a:ext cx="6733846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000" b="1" spc="600">
                <a:solidFill>
                  <a:schemeClr val="bg1"/>
                </a:solidFill>
                <a:latin typeface="나눔고딕코딩"/>
                <a:ea typeface="나눔고딕코딩"/>
              </a:rPr>
              <a:t>IDE : STS </a:t>
            </a:r>
            <a:r>
              <a:rPr lang="en-US" altLang="ko-KR" sz="2000" b="1" spc="600" smtClean="0">
                <a:solidFill>
                  <a:schemeClr val="bg1"/>
                </a:solidFill>
                <a:latin typeface="나눔고딕코딩"/>
                <a:ea typeface="나눔고딕코딩"/>
              </a:rPr>
              <a:t>3.9</a:t>
            </a:r>
            <a:endParaRPr lang="ko-KR" altLang="en-US" sz="2000" b="1" spc="600">
              <a:solidFill>
                <a:schemeClr val="bg1"/>
              </a:solidFill>
              <a:latin typeface="나눔고딕코딩"/>
              <a:ea typeface="나눔고딕코딩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212400" y="3434314"/>
            <a:ext cx="6733846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1600" b="1" spc="600">
                <a:solidFill>
                  <a:schemeClr val="accent2">
                    <a:lumMod val="60000"/>
                    <a:lumOff val="40000"/>
                  </a:schemeClr>
                </a:solidFill>
                <a:latin typeface="나눔고딕코딩"/>
                <a:ea typeface="나눔고딕코딩"/>
              </a:rPr>
              <a:t>Framework </a:t>
            </a:r>
            <a:r>
              <a:rPr lang="en-US" altLang="ko-KR" sz="1600" b="1" spc="60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코딩"/>
                <a:ea typeface="나눔고딕코딩"/>
              </a:rPr>
              <a:t>: spring framework 4.3.9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212400" y="3753258"/>
            <a:ext cx="6733846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000" b="1" spc="600">
                <a:solidFill>
                  <a:schemeClr val="bg1"/>
                </a:solidFill>
                <a:latin typeface="나눔고딕코딩"/>
                <a:ea typeface="나눔고딕코딩"/>
              </a:rPr>
              <a:t>Database : Oracle DB(11xe)</a:t>
            </a:r>
            <a:endParaRPr lang="ko-KR" altLang="en-US" sz="2000" b="1" spc="600">
              <a:solidFill>
                <a:schemeClr val="bg1"/>
              </a:solidFill>
              <a:latin typeface="나눔고딕코딩"/>
              <a:ea typeface="나눔고딕코딩"/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98344" y="3777516"/>
            <a:ext cx="2477432" cy="778509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692400" y="1855106"/>
            <a:ext cx="1800000" cy="1800000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00606" y="2080150"/>
            <a:ext cx="1440000" cy="1411485"/>
          </a:xfrm>
          <a:prstGeom prst="rect">
            <a:avLst/>
          </a:prstGeom>
        </p:spPr>
      </p:pic>
      <p:sp>
        <p:nvSpPr>
          <p:cNvPr id="67" name="TextBox 18"/>
          <p:cNvSpPr txBox="1"/>
          <p:nvPr/>
        </p:nvSpPr>
        <p:spPr>
          <a:xfrm>
            <a:off x="5212400" y="4095888"/>
            <a:ext cx="673384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000" b="1" spc="600">
                <a:solidFill>
                  <a:schemeClr val="accent2">
                    <a:lumMod val="60000"/>
                    <a:lumOff val="40000"/>
                  </a:schemeClr>
                </a:solidFill>
                <a:latin typeface="나눔고딕코딩"/>
                <a:ea typeface="나눔고딕코딩"/>
              </a:rPr>
              <a:t>ORM : MyBatis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7"/>
          <a:srcRect l="27545" t="754" r="26859"/>
          <a:stretch/>
        </p:blipFill>
        <p:spPr>
          <a:xfrm>
            <a:off x="3592400" y="3811265"/>
            <a:ext cx="1016415" cy="106177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212400" y="1841671"/>
            <a:ext cx="673384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000" b="1" spc="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코딩"/>
                <a:ea typeface="나눔고딕코딩"/>
              </a:rPr>
              <a:t>JSP</a:t>
            </a:r>
            <a:endParaRPr lang="en-US" altLang="ko-KR" sz="2000" b="1" spc="600" dirty="0">
              <a:solidFill>
                <a:schemeClr val="accent2">
                  <a:lumMod val="60000"/>
                  <a:lumOff val="40000"/>
                </a:schemeClr>
              </a:solidFill>
              <a:latin typeface="나눔고딕코딩"/>
              <a:ea typeface="나눔고딕코딩"/>
            </a:endParaRPr>
          </a:p>
        </p:txBody>
      </p:sp>
    </p:spTree>
    <p:extLst>
      <p:ext uri="{BB962C8B-B14F-4D97-AF65-F5344CB8AC3E}">
        <p14:creationId xmlns:p14="http://schemas.microsoft.com/office/powerpoint/2010/main" val="394366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19094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03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558800" y="5029200"/>
            <a:ext cx="4267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1903796" y="5493669"/>
            <a:ext cx="51881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Part3 </a:t>
            </a:r>
            <a:r>
              <a:rPr lang="ko-KR" altLang="en-US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개발팀원</a:t>
            </a:r>
            <a:r>
              <a:rPr lang="en-US" altLang="ko-KR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일정 소개</a:t>
            </a:r>
            <a:endParaRPr lang="en-US" altLang="ko-KR" sz="3200" spc="-15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Freeform 37"/>
          <p:cNvSpPr>
            <a:spLocks/>
          </p:cNvSpPr>
          <p:nvPr/>
        </p:nvSpPr>
        <p:spPr bwMode="auto">
          <a:xfrm>
            <a:off x="558800" y="1652065"/>
            <a:ext cx="2658854" cy="435375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A0A7D8"/>
          </a:solidFill>
          <a:ln>
            <a:solidFill>
              <a:srgbClr val="4466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r>
              <a:rPr lang="ko-KR" altLang="en-US" sz="170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텍스트</a:t>
            </a:r>
          </a:p>
        </p:txBody>
      </p:sp>
      <p:sp>
        <p:nvSpPr>
          <p:cNvPr id="35" name="자유형 34"/>
          <p:cNvSpPr>
            <a:spLocks/>
          </p:cNvSpPr>
          <p:nvPr/>
        </p:nvSpPr>
        <p:spPr bwMode="auto">
          <a:xfrm>
            <a:off x="558800" y="2087442"/>
            <a:ext cx="2658854" cy="1686531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446684"/>
            </a:solidFill>
            <a:round/>
            <a:headEnd/>
            <a:tailEnd/>
          </a:ln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조현석</a:t>
            </a:r>
            <a:endParaRPr lang="en-US" altLang="ko-KR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팀장</a:t>
            </a:r>
            <a:endParaRPr lang="en-US" altLang="ko-KR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500" dirty="0">
                <a:latin typeface="+mn-ea"/>
              </a:rPr>
              <a:t>영화 업로드 페이지 </a:t>
            </a:r>
            <a:r>
              <a:rPr lang="ko-KR" altLang="en-US" sz="1500" dirty="0" smtClean="0">
                <a:latin typeface="+mn-ea"/>
              </a:rPr>
              <a:t>기능</a:t>
            </a:r>
            <a:endParaRPr lang="en-US" altLang="ko-KR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n-ea"/>
            </a:endParaRPr>
          </a:p>
          <a:p>
            <a:pPr algn="ctr"/>
            <a:r>
              <a:rPr lang="ko-KR" altLang="en-US" sz="1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구매 및</a:t>
            </a:r>
            <a:r>
              <a:rPr lang="en-US" altLang="ko-KR" sz="1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1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환불 관리</a:t>
            </a:r>
            <a:endParaRPr lang="en-US" altLang="ko-KR" sz="15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n-ea"/>
            </a:endParaRPr>
          </a:p>
          <a:p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자유형 55"/>
          <p:cNvSpPr>
            <a:spLocks/>
          </p:cNvSpPr>
          <p:nvPr/>
        </p:nvSpPr>
        <p:spPr bwMode="auto">
          <a:xfrm>
            <a:off x="3443617" y="2087442"/>
            <a:ext cx="2658854" cy="1686531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446684"/>
            </a:solidFill>
            <a:round/>
            <a:headEnd/>
            <a:tailEnd/>
          </a:ln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오건황</a:t>
            </a:r>
            <a:endParaRPr lang="en-US" altLang="ko-KR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팀원</a:t>
            </a:r>
            <a:endParaRPr lang="en-US" altLang="ko-KR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5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화면단</a:t>
            </a:r>
            <a:r>
              <a:rPr lang="en-US" altLang="ko-KR" sz="1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, </a:t>
            </a:r>
            <a:r>
              <a:rPr lang="ko-KR" altLang="en-US" sz="1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장바구니</a:t>
            </a:r>
            <a:r>
              <a:rPr lang="en-US" altLang="ko-KR" sz="1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, </a:t>
            </a:r>
            <a:r>
              <a:rPr lang="en-US" altLang="ko-KR" sz="15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Mpay</a:t>
            </a:r>
            <a:r>
              <a:rPr lang="ko-KR" altLang="en-US" sz="1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충전</a:t>
            </a:r>
            <a:endParaRPr lang="en-US" altLang="ko-KR" sz="15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  <a:p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Freeform 37"/>
          <p:cNvSpPr>
            <a:spLocks/>
          </p:cNvSpPr>
          <p:nvPr/>
        </p:nvSpPr>
        <p:spPr bwMode="auto">
          <a:xfrm>
            <a:off x="6328434" y="1652064"/>
            <a:ext cx="2658854" cy="435375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r>
              <a:rPr lang="ko-KR" altLang="en-US" sz="170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텍스트</a:t>
            </a:r>
          </a:p>
        </p:txBody>
      </p:sp>
      <p:sp>
        <p:nvSpPr>
          <p:cNvPr id="58" name="자유형 57"/>
          <p:cNvSpPr>
            <a:spLocks/>
          </p:cNvSpPr>
          <p:nvPr/>
        </p:nvSpPr>
        <p:spPr bwMode="auto">
          <a:xfrm>
            <a:off x="6328434" y="2087442"/>
            <a:ext cx="2658854" cy="1686531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446684"/>
            </a:solidFill>
            <a:round/>
            <a:headEnd/>
            <a:tailEnd/>
          </a:ln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이영빈</a:t>
            </a:r>
            <a:endParaRPr lang="en-US" altLang="ko-KR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n-ea"/>
            </a:endParaRPr>
          </a:p>
          <a:p>
            <a:pPr algn="ctr"/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팀원</a:t>
            </a:r>
            <a:endParaRPr lang="en-US" altLang="ko-KR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n-ea"/>
            </a:endParaRPr>
          </a:p>
          <a:p>
            <a:pPr algn="ctr"/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회원관리</a:t>
            </a:r>
            <a:r>
              <a:rPr lang="en-US" altLang="ko-KR" sz="1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, </a:t>
            </a:r>
            <a:r>
              <a:rPr lang="ko-KR" altLang="en-US" sz="15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영화관리</a:t>
            </a:r>
            <a:endParaRPr lang="en-US" altLang="ko-KR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  <a:p>
            <a:pPr algn="ctr"/>
            <a:r>
              <a:rPr lang="ko-KR" altLang="en-US" sz="1500" dirty="0">
                <a:latin typeface="+mj-ea"/>
                <a:ea typeface="+mj-ea"/>
              </a:rPr>
              <a:t>통합 및 </a:t>
            </a:r>
            <a:r>
              <a:rPr lang="ko-KR" altLang="en-US" sz="1500" dirty="0" smtClean="0">
                <a:latin typeface="+mj-ea"/>
                <a:ea typeface="+mj-ea"/>
              </a:rPr>
              <a:t>형상관리</a:t>
            </a:r>
            <a:endParaRPr lang="en-US" altLang="ko-KR" sz="1500" b="1" dirty="0">
              <a:latin typeface="+mj-ea"/>
              <a:ea typeface="+mj-ea"/>
            </a:endParaRPr>
          </a:p>
          <a:p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Freeform 37"/>
          <p:cNvSpPr>
            <a:spLocks/>
          </p:cNvSpPr>
          <p:nvPr/>
        </p:nvSpPr>
        <p:spPr bwMode="auto">
          <a:xfrm>
            <a:off x="9213251" y="1656485"/>
            <a:ext cx="2658854" cy="435375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A0A7D8"/>
          </a:solidFill>
          <a:ln>
            <a:solidFill>
              <a:srgbClr val="4466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r>
              <a:rPr lang="ko-KR" altLang="en-US" sz="170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텍스트</a:t>
            </a:r>
          </a:p>
        </p:txBody>
      </p:sp>
      <p:sp>
        <p:nvSpPr>
          <p:cNvPr id="60" name="자유형 59"/>
          <p:cNvSpPr>
            <a:spLocks/>
          </p:cNvSpPr>
          <p:nvPr/>
        </p:nvSpPr>
        <p:spPr bwMode="auto">
          <a:xfrm>
            <a:off x="9213251" y="2091862"/>
            <a:ext cx="2658854" cy="1686531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446684"/>
            </a:solidFill>
            <a:round/>
            <a:headEnd/>
            <a:tailEnd/>
          </a:ln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고민재</a:t>
            </a:r>
            <a:endParaRPr lang="en-US" altLang="ko-KR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팀원</a:t>
            </a:r>
            <a:endParaRPr lang="en-US" altLang="ko-KR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j-ea"/>
              <a:ea typeface="+mj-ea"/>
            </a:endParaRPr>
          </a:p>
          <a:p>
            <a:pPr algn="ctr"/>
            <a:endParaRPr lang="en-US" altLang="ko-KR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문의 공지사항게시판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Freeform 37"/>
          <p:cNvSpPr>
            <a:spLocks/>
          </p:cNvSpPr>
          <p:nvPr/>
        </p:nvSpPr>
        <p:spPr bwMode="auto">
          <a:xfrm>
            <a:off x="3443617" y="1652064"/>
            <a:ext cx="2658854" cy="435375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r>
              <a:rPr lang="ko-KR" altLang="en-US" sz="170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텍스트</a:t>
            </a:r>
          </a:p>
        </p:txBody>
      </p:sp>
      <p:sp>
        <p:nvSpPr>
          <p:cNvPr id="62" name="타원 61"/>
          <p:cNvSpPr/>
          <p:nvPr/>
        </p:nvSpPr>
        <p:spPr>
          <a:xfrm>
            <a:off x="3993236" y="647439"/>
            <a:ext cx="1440000" cy="1440000"/>
          </a:xfrm>
          <a:prstGeom prst="ellipse">
            <a:avLst/>
          </a:prstGeom>
          <a:blipFill rotWithShape="1">
            <a:blip r:embed="rId2">
              <a:alphaModFix/>
              <a:lum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9762870" y="647439"/>
            <a:ext cx="1440000" cy="144000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6940270" y="647439"/>
            <a:ext cx="1440000" cy="1440000"/>
          </a:xfrm>
          <a:prstGeom prst="ellipse">
            <a:avLst/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1088577" y="647441"/>
            <a:ext cx="1440000" cy="1440000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46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19094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03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558800" y="5029200"/>
            <a:ext cx="4267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1903796" y="5493669"/>
            <a:ext cx="51881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Part3 </a:t>
            </a:r>
            <a:r>
              <a:rPr lang="ko-KR" altLang="en-US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개발팀원</a:t>
            </a:r>
            <a:r>
              <a:rPr lang="en-US" altLang="ko-KR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일정 소개</a:t>
            </a:r>
            <a:endParaRPr lang="en-US" altLang="ko-KR" sz="3200" spc="-15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74" y="465251"/>
            <a:ext cx="11075436" cy="450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19896" y="4973253"/>
            <a:ext cx="14830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04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558800" y="5029200"/>
            <a:ext cx="4267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1902994" y="5493668"/>
            <a:ext cx="75610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Part4 Web application </a:t>
            </a:r>
            <a:r>
              <a:rPr lang="ko-KR" altLang="en-US" sz="3200" spc="-15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구성 </a:t>
            </a:r>
            <a:r>
              <a:rPr lang="en-US" altLang="ko-KR" sz="3200" spc="-15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/ERD </a:t>
            </a:r>
            <a:r>
              <a:rPr lang="ko-KR" altLang="en-US" sz="3200" spc="-15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설계도</a:t>
            </a:r>
            <a:endParaRPr lang="ko-KR" altLang="en-US" sz="3200" spc="-15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65" y="219164"/>
            <a:ext cx="11709919" cy="481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9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54597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주요기능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r>
              <a:rPr lang="en-US" altLang="ko-KR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3200" spc="-15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529213" y="296966"/>
            <a:ext cx="3420000" cy="45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22753" y="296966"/>
            <a:ext cx="3420000" cy="4500000"/>
          </a:xfrm>
          <a:prstGeom prst="rect">
            <a:avLst/>
          </a:prstGeom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025983" y="296966"/>
            <a:ext cx="342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15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18181</TotalTime>
  <Words>540</Words>
  <Application>Microsoft Office PowerPoint</Application>
  <PresentationFormat>와이드스크린</PresentationFormat>
  <Paragraphs>229</Paragraphs>
  <Slides>46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4" baseType="lpstr">
      <vt:lpstr>Gill Sans MT</vt:lpstr>
      <vt:lpstr>나눔고딕</vt:lpstr>
      <vt:lpstr>나눔고딕OTF ExtraBold</vt:lpstr>
      <vt:lpstr>나눔고딕코딩</vt:lpstr>
      <vt:lpstr>맑은 고딕</vt:lpstr>
      <vt:lpstr>Arial</vt:lpstr>
      <vt:lpstr>Sylfaen</vt:lpstr>
      <vt:lpstr>Gallery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국민안전을 위한 포장파손 교통사고 제로화</dc:title>
  <dc:creator>user</dc:creator>
  <cp:lastModifiedBy>EZEN-136</cp:lastModifiedBy>
  <cp:revision>753</cp:revision>
  <cp:lastPrinted>2017-10-17T09:01:27Z</cp:lastPrinted>
  <dcterms:created xsi:type="dcterms:W3CDTF">2017-09-13T01:48:25Z</dcterms:created>
  <dcterms:modified xsi:type="dcterms:W3CDTF">2022-12-12T06:53:35Z</dcterms:modified>
</cp:coreProperties>
</file>